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89" r:id="rId3"/>
    <p:sldId id="290" r:id="rId4"/>
    <p:sldId id="291" r:id="rId5"/>
    <p:sldId id="292" r:id="rId6"/>
    <p:sldId id="293" r:id="rId7"/>
    <p:sldId id="294" r:id="rId8"/>
    <p:sldId id="295" r:id="rId9"/>
    <p:sldId id="296" r:id="rId10"/>
    <p:sldId id="297" r:id="rId11"/>
    <p:sldId id="257" r:id="rId12"/>
    <p:sldId id="259" r:id="rId13"/>
    <p:sldId id="258" r:id="rId14"/>
    <p:sldId id="260" r:id="rId15"/>
    <p:sldId id="285" r:id="rId16"/>
    <p:sldId id="261" r:id="rId17"/>
    <p:sldId id="286" r:id="rId18"/>
    <p:sldId id="298" r:id="rId19"/>
    <p:sldId id="299" r:id="rId20"/>
    <p:sldId id="300" r:id="rId21"/>
    <p:sldId id="305" r:id="rId22"/>
    <p:sldId id="303" r:id="rId23"/>
    <p:sldId id="304" r:id="rId24"/>
    <p:sldId id="271" r:id="rId25"/>
    <p:sldId id="270" r:id="rId26"/>
    <p:sldId id="280" r:id="rId27"/>
    <p:sldId id="276" r:id="rId28"/>
    <p:sldId id="277" r:id="rId29"/>
    <p:sldId id="278" r:id="rId30"/>
    <p:sldId id="279" r:id="rId31"/>
    <p:sldId id="281" r:id="rId32"/>
    <p:sldId id="301" r:id="rId33"/>
    <p:sldId id="302" r:id="rId34"/>
    <p:sldId id="272" r:id="rId35"/>
    <p:sldId id="273" r:id="rId36"/>
    <p:sldId id="274" r:id="rId37"/>
    <p:sldId id="275" r:id="rId38"/>
    <p:sldId id="284" r:id="rId39"/>
    <p:sldId id="283"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3" d="100"/>
          <a:sy n="73" d="100"/>
        </p:scale>
        <p:origin x="30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8/21/2019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8/21/2019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8/21/2019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8/21/2019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xml"/><Relationship Id="rId4" Type="http://schemas.openxmlformats.org/officeDocument/2006/relationships/image" Target="../media/image25.jpg"/></Relationships>
</file>

<file path=ppt/slides/_rels/slide3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4.xml"/><Relationship Id="rId4" Type="http://schemas.openxmlformats.org/officeDocument/2006/relationships/image" Target="../media/image31.jpg"/></Relationships>
</file>

<file path=ppt/slides/_rels/slide3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95153" y="802298"/>
            <a:ext cx="9959699" cy="2541431"/>
          </a:xfrm>
        </p:spPr>
        <p:txBody>
          <a:bodyPr>
            <a:normAutofit/>
          </a:bodyPr>
          <a:lstStyle/>
          <a:p>
            <a:pPr algn="ctr"/>
            <a:r>
              <a:rPr lang="en-CA" dirty="0"/>
              <a:t>Liturgy of the Word</a:t>
            </a:r>
            <a:br>
              <a:rPr lang="en-CA" dirty="0"/>
            </a:br>
            <a:r>
              <a:rPr lang="en-CA" dirty="0"/>
              <a:t>on Sunday</a:t>
            </a:r>
            <a:br>
              <a:rPr lang="en-CA" dirty="0"/>
            </a:br>
            <a:endParaRPr lang="en-CA" sz="4000" dirty="0"/>
          </a:p>
        </p:txBody>
      </p:sp>
      <p:sp>
        <p:nvSpPr>
          <p:cNvPr id="3" name="Subtitle 2"/>
          <p:cNvSpPr>
            <a:spLocks noGrp="1"/>
          </p:cNvSpPr>
          <p:nvPr>
            <p:ph type="subTitle" idx="1"/>
          </p:nvPr>
        </p:nvSpPr>
        <p:spPr>
          <a:xfrm>
            <a:off x="1403498" y="3531204"/>
            <a:ext cx="9651354" cy="977621"/>
          </a:xfrm>
        </p:spPr>
        <p:txBody>
          <a:bodyPr/>
          <a:lstStyle/>
          <a:p>
            <a:pPr algn="ctr"/>
            <a:r>
              <a:rPr lang="en-CA" dirty="0"/>
              <a:t>in Exceptional Circumstances</a:t>
            </a:r>
          </a:p>
        </p:txBody>
      </p:sp>
    </p:spTree>
    <p:extLst>
      <p:ext uri="{BB962C8B-B14F-4D97-AF65-F5344CB8AC3E}">
        <p14:creationId xmlns:p14="http://schemas.microsoft.com/office/powerpoint/2010/main" val="17695327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628" y="499731"/>
            <a:ext cx="6451906" cy="786810"/>
          </a:xfrm>
        </p:spPr>
        <p:txBody>
          <a:bodyPr/>
          <a:lstStyle/>
          <a:p>
            <a:r>
              <a:rPr lang="en-US" dirty="0"/>
              <a:t>Decree of the Archbishop</a:t>
            </a:r>
            <a:endParaRPr lang="en-CA" dirty="0"/>
          </a:p>
        </p:txBody>
      </p:sp>
      <p:pic>
        <p:nvPicPr>
          <p:cNvPr id="4" name="Content Placeholder 3"/>
          <p:cNvPicPr>
            <a:picLocks noGrp="1" noChangeAspect="1"/>
          </p:cNvPicPr>
          <p:nvPr>
            <p:ph type="pic" idx="1"/>
          </p:nvPr>
        </p:nvPicPr>
        <p:blipFill>
          <a:blip r:embed="rId2"/>
          <a:srcRect t="1502" b="1502"/>
          <a:stretch>
            <a:fillRect/>
          </a:stretch>
        </p:blipFill>
        <p:spPr/>
      </p:pic>
      <p:sp>
        <p:nvSpPr>
          <p:cNvPr id="5" name="Text Placeholder 4"/>
          <p:cNvSpPr>
            <a:spLocks noGrp="1"/>
          </p:cNvSpPr>
          <p:nvPr>
            <p:ph type="body" sz="half" idx="2"/>
          </p:nvPr>
        </p:nvSpPr>
        <p:spPr>
          <a:xfrm>
            <a:off x="1401666" y="1584251"/>
            <a:ext cx="5581868" cy="3544218"/>
          </a:xfrm>
        </p:spPr>
        <p:txBody>
          <a:bodyPr>
            <a:normAutofit fontScale="85000" lnSpcReduction="10000"/>
          </a:bodyPr>
          <a:lstStyle/>
          <a:p>
            <a:r>
              <a:rPr lang="en-CA" dirty="0"/>
              <a:t>I authorize this Ritual to be used in emergency situations when the celebration of the Eucharist is impossible.</a:t>
            </a:r>
          </a:p>
          <a:p>
            <a:r>
              <a:rPr lang="en-US" dirty="0"/>
              <a:t>+ Brendan M, O’Brien</a:t>
            </a:r>
          </a:p>
          <a:p>
            <a:r>
              <a:rPr lang="en-US" dirty="0"/>
              <a:t>Archbishop of Kingston                                      December 8, 2016</a:t>
            </a:r>
            <a:endParaRPr lang="en-CA" dirty="0"/>
          </a:p>
          <a:p>
            <a:endParaRPr lang="en-CA" dirty="0"/>
          </a:p>
          <a:p>
            <a:r>
              <a:rPr lang="en-CA" dirty="0"/>
              <a:t>The celebration of the Sunday Eucharist is the source and summit of the Christian and Parish life and should not be replaced by any other celebration except in the most serious and urgent circumstances. Therefore, this Ritual is not to be used to replace the Sunday Eucharist in ordinary circumstances.</a:t>
            </a:r>
          </a:p>
          <a:p>
            <a:endParaRPr lang="en-CA" dirty="0"/>
          </a:p>
        </p:txBody>
      </p:sp>
    </p:spTree>
    <p:extLst>
      <p:ext uri="{BB962C8B-B14F-4D97-AF65-F5344CB8AC3E}">
        <p14:creationId xmlns:p14="http://schemas.microsoft.com/office/powerpoint/2010/main" val="29117527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9"/>
            <a:ext cx="8637073" cy="2472529"/>
          </a:xfrm>
        </p:spPr>
        <p:txBody>
          <a:bodyPr>
            <a:normAutofit/>
          </a:bodyPr>
          <a:lstStyle/>
          <a:p>
            <a:r>
              <a:rPr lang="en-CA" sz="6000" dirty="0"/>
              <a:t>Part One</a:t>
            </a:r>
            <a:br>
              <a:rPr lang="en-CA" sz="6000" dirty="0"/>
            </a:br>
            <a:endParaRPr lang="en-CA" sz="6000" dirty="0"/>
          </a:p>
        </p:txBody>
      </p:sp>
      <p:sp>
        <p:nvSpPr>
          <p:cNvPr id="3" name="Subtitle 2"/>
          <p:cNvSpPr>
            <a:spLocks noGrp="1"/>
          </p:cNvSpPr>
          <p:nvPr>
            <p:ph type="subTitle" idx="1"/>
          </p:nvPr>
        </p:nvSpPr>
        <p:spPr/>
        <p:txBody>
          <a:bodyPr>
            <a:normAutofit/>
          </a:bodyPr>
          <a:lstStyle/>
          <a:p>
            <a:r>
              <a:rPr lang="en-CA" sz="3600" dirty="0"/>
              <a:t>Liturgy of the Word</a:t>
            </a:r>
          </a:p>
        </p:txBody>
      </p:sp>
    </p:spTree>
    <p:extLst>
      <p:ext uri="{BB962C8B-B14F-4D97-AF65-F5344CB8AC3E}">
        <p14:creationId xmlns:p14="http://schemas.microsoft.com/office/powerpoint/2010/main" val="1750300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Parts of the liturgy – Roman Missal</a:t>
            </a:r>
            <a:endParaRPr lang="en-CA" dirty="0"/>
          </a:p>
        </p:txBody>
      </p:sp>
      <p:sp>
        <p:nvSpPr>
          <p:cNvPr id="3" name="Content Placeholder 2"/>
          <p:cNvSpPr>
            <a:spLocks noGrp="1"/>
          </p:cNvSpPr>
          <p:nvPr>
            <p:ph idx="1"/>
          </p:nvPr>
        </p:nvSpPr>
        <p:spPr/>
        <p:txBody>
          <a:bodyPr/>
          <a:lstStyle/>
          <a:p>
            <a:r>
              <a:rPr lang="en-US" dirty="0"/>
              <a:t>Ordinary of the Mass</a:t>
            </a:r>
          </a:p>
          <a:p>
            <a:pPr lvl="1"/>
            <a:r>
              <a:rPr lang="en-US" dirty="0"/>
              <a:t>The unchanging prayers and parts</a:t>
            </a:r>
          </a:p>
          <a:p>
            <a:pPr lvl="1"/>
            <a:r>
              <a:rPr lang="en-US" dirty="0"/>
              <a:t>Found in the </a:t>
            </a:r>
            <a:r>
              <a:rPr lang="en-US" dirty="0" err="1"/>
              <a:t>centre</a:t>
            </a:r>
            <a:r>
              <a:rPr lang="en-US" dirty="0"/>
              <a:t> of the Missal</a:t>
            </a:r>
          </a:p>
          <a:p>
            <a:pPr lvl="1"/>
            <a:r>
              <a:rPr lang="en-US" dirty="0"/>
              <a:t>Examples: Sign of the Cross, Glory to God, Creed, Lord’s Prayer, etc.</a:t>
            </a:r>
          </a:p>
          <a:p>
            <a:r>
              <a:rPr lang="en-US" dirty="0"/>
              <a:t>Proper of the Mass (Proper to the Sunday or Solemnity)</a:t>
            </a:r>
          </a:p>
          <a:p>
            <a:pPr lvl="1"/>
            <a:r>
              <a:rPr lang="en-US" dirty="0"/>
              <a:t>The changing prayers and parts</a:t>
            </a:r>
          </a:p>
          <a:p>
            <a:pPr lvl="1"/>
            <a:r>
              <a:rPr lang="en-US" dirty="0"/>
              <a:t>Found in the front (Sundays and Solemnities of the Lord) and rear (Feasts and Saints)</a:t>
            </a:r>
          </a:p>
          <a:p>
            <a:pPr lvl="1"/>
            <a:r>
              <a:rPr lang="en-US" dirty="0"/>
              <a:t>Examples:  Collect</a:t>
            </a:r>
            <a:endParaRPr lang="en-CA" dirty="0"/>
          </a:p>
        </p:txBody>
      </p:sp>
    </p:spTree>
    <p:extLst>
      <p:ext uri="{BB962C8B-B14F-4D97-AF65-F5344CB8AC3E}">
        <p14:creationId xmlns:p14="http://schemas.microsoft.com/office/powerpoint/2010/main" val="3756999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Parts of the Liturgy – local choices</a:t>
            </a:r>
            <a:endParaRPr lang="en-CA" dirty="0"/>
          </a:p>
        </p:txBody>
      </p:sp>
      <p:sp>
        <p:nvSpPr>
          <p:cNvPr id="3" name="Content Placeholder 2"/>
          <p:cNvSpPr>
            <a:spLocks noGrp="1"/>
          </p:cNvSpPr>
          <p:nvPr>
            <p:ph idx="1"/>
          </p:nvPr>
        </p:nvSpPr>
        <p:spPr/>
        <p:txBody>
          <a:bodyPr/>
          <a:lstStyle/>
          <a:p>
            <a:r>
              <a:rPr lang="en-US" dirty="0"/>
              <a:t>Entrance Hymn</a:t>
            </a:r>
          </a:p>
          <a:p>
            <a:r>
              <a:rPr lang="en-US" dirty="0"/>
              <a:t>Homily / Reflection</a:t>
            </a:r>
          </a:p>
          <a:p>
            <a:r>
              <a:rPr lang="en-US" dirty="0"/>
              <a:t>Prayer of the Faithful</a:t>
            </a:r>
          </a:p>
          <a:p>
            <a:r>
              <a:rPr lang="en-US" dirty="0"/>
              <a:t>Announcements</a:t>
            </a:r>
          </a:p>
          <a:p>
            <a:r>
              <a:rPr lang="en-US" dirty="0"/>
              <a:t>Closing Hymn</a:t>
            </a:r>
            <a:endParaRPr lang="en-CA" dirty="0"/>
          </a:p>
        </p:txBody>
      </p:sp>
    </p:spTree>
    <p:extLst>
      <p:ext uri="{BB962C8B-B14F-4D97-AF65-F5344CB8AC3E}">
        <p14:creationId xmlns:p14="http://schemas.microsoft.com/office/powerpoint/2010/main" val="3345833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Three parts to order of Service</a:t>
            </a:r>
          </a:p>
        </p:txBody>
      </p:sp>
      <p:sp>
        <p:nvSpPr>
          <p:cNvPr id="3" name="Content Placeholder 2"/>
          <p:cNvSpPr>
            <a:spLocks noGrp="1"/>
          </p:cNvSpPr>
          <p:nvPr>
            <p:ph idx="1"/>
          </p:nvPr>
        </p:nvSpPr>
        <p:spPr/>
        <p:txBody>
          <a:bodyPr/>
          <a:lstStyle/>
          <a:p>
            <a:r>
              <a:rPr lang="en-CA" dirty="0"/>
              <a:t>Introductory Rites</a:t>
            </a:r>
          </a:p>
          <a:p>
            <a:r>
              <a:rPr lang="en-CA" dirty="0"/>
              <a:t>Liturgy of the Word</a:t>
            </a:r>
          </a:p>
          <a:p>
            <a:r>
              <a:rPr lang="en-CA" dirty="0"/>
              <a:t>Concluding Rite</a:t>
            </a:r>
          </a:p>
        </p:txBody>
      </p:sp>
    </p:spTree>
    <p:extLst>
      <p:ext uri="{BB962C8B-B14F-4D97-AF65-F5344CB8AC3E}">
        <p14:creationId xmlns:p14="http://schemas.microsoft.com/office/powerpoint/2010/main" val="4017294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1) Introductory Rites</a:t>
            </a:r>
          </a:p>
        </p:txBody>
      </p:sp>
      <p:sp>
        <p:nvSpPr>
          <p:cNvPr id="3" name="Content Placeholder 2"/>
          <p:cNvSpPr>
            <a:spLocks noGrp="1"/>
          </p:cNvSpPr>
          <p:nvPr>
            <p:ph idx="1"/>
          </p:nvPr>
        </p:nvSpPr>
        <p:spPr/>
        <p:txBody>
          <a:bodyPr/>
          <a:lstStyle/>
          <a:p>
            <a:r>
              <a:rPr lang="en-CA" dirty="0"/>
              <a:t>Entrance Hymn and Procession</a:t>
            </a:r>
            <a:endParaRPr lang="en-CA" dirty="0">
              <a:solidFill>
                <a:srgbClr val="FF0000"/>
              </a:solidFill>
            </a:endParaRPr>
          </a:p>
          <a:p>
            <a:r>
              <a:rPr lang="en-CA" dirty="0">
                <a:solidFill>
                  <a:srgbClr val="FF0000"/>
                </a:solidFill>
              </a:rPr>
              <a:t>Explanatory Rite (Insert)</a:t>
            </a:r>
          </a:p>
          <a:p>
            <a:r>
              <a:rPr lang="en-CA" dirty="0"/>
              <a:t>Sign of the Cross and </a:t>
            </a:r>
            <a:r>
              <a:rPr lang="en-CA" dirty="0">
                <a:solidFill>
                  <a:srgbClr val="0070C0"/>
                </a:solidFill>
              </a:rPr>
              <a:t>Greeting</a:t>
            </a:r>
            <a:r>
              <a:rPr lang="en-CA" dirty="0"/>
              <a:t> (Ordinary and </a:t>
            </a:r>
            <a:r>
              <a:rPr lang="en-CA" dirty="0">
                <a:solidFill>
                  <a:srgbClr val="0070C0"/>
                </a:solidFill>
              </a:rPr>
              <a:t>Insert</a:t>
            </a:r>
            <a:r>
              <a:rPr lang="en-CA" dirty="0"/>
              <a:t>)</a:t>
            </a:r>
          </a:p>
          <a:p>
            <a:r>
              <a:rPr lang="en-CA" dirty="0"/>
              <a:t>Penitential Act (Form 3) (Ordinary)</a:t>
            </a:r>
          </a:p>
          <a:p>
            <a:r>
              <a:rPr lang="en-CA" dirty="0"/>
              <a:t>Glory to God (except in Advent and Lent) (Ordinary)</a:t>
            </a:r>
          </a:p>
          <a:p>
            <a:r>
              <a:rPr lang="en-CA" dirty="0"/>
              <a:t>Collect Prayer (Proper to the Sunday)</a:t>
            </a:r>
          </a:p>
        </p:txBody>
      </p:sp>
    </p:spTree>
    <p:extLst>
      <p:ext uri="{BB962C8B-B14F-4D97-AF65-F5344CB8AC3E}">
        <p14:creationId xmlns:p14="http://schemas.microsoft.com/office/powerpoint/2010/main" val="35203413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8195" y="804889"/>
            <a:ext cx="10076657" cy="1059305"/>
          </a:xfrm>
        </p:spPr>
        <p:txBody>
          <a:bodyPr/>
          <a:lstStyle/>
          <a:p>
            <a:r>
              <a:rPr lang="en-CA" dirty="0"/>
              <a:t>2) Liturgy of the Word</a:t>
            </a:r>
          </a:p>
        </p:txBody>
      </p:sp>
      <p:sp>
        <p:nvSpPr>
          <p:cNvPr id="3" name="Content Placeholder 2"/>
          <p:cNvSpPr>
            <a:spLocks noGrp="1"/>
          </p:cNvSpPr>
          <p:nvPr>
            <p:ph sz="half" idx="1"/>
          </p:nvPr>
        </p:nvSpPr>
        <p:spPr>
          <a:xfrm>
            <a:off x="861237" y="2010878"/>
            <a:ext cx="4837813" cy="3448595"/>
          </a:xfrm>
        </p:spPr>
        <p:txBody>
          <a:bodyPr/>
          <a:lstStyle/>
          <a:p>
            <a:r>
              <a:rPr lang="en-CA" dirty="0"/>
              <a:t>First Reading (Lectionary)</a:t>
            </a:r>
          </a:p>
          <a:p>
            <a:r>
              <a:rPr lang="en-CA" dirty="0"/>
              <a:t>Responsorial Psalm (Lectionary)</a:t>
            </a:r>
          </a:p>
          <a:p>
            <a:r>
              <a:rPr lang="en-CA" dirty="0"/>
              <a:t>Second Reading (Lectionary)</a:t>
            </a:r>
          </a:p>
          <a:p>
            <a:r>
              <a:rPr lang="en-CA" dirty="0"/>
              <a:t>Gospel Acclamation (Lectionary)</a:t>
            </a:r>
          </a:p>
          <a:p>
            <a:r>
              <a:rPr lang="en-CA" dirty="0"/>
              <a:t>Gospel (Lectionary)</a:t>
            </a:r>
          </a:p>
          <a:p>
            <a:r>
              <a:rPr lang="en-CA" dirty="0">
                <a:solidFill>
                  <a:srgbClr val="0070C0"/>
                </a:solidFill>
              </a:rPr>
              <a:t>Reflection / Homily</a:t>
            </a:r>
          </a:p>
          <a:p>
            <a:r>
              <a:rPr lang="en-CA" dirty="0"/>
              <a:t>Silence</a:t>
            </a:r>
          </a:p>
        </p:txBody>
      </p:sp>
      <p:sp>
        <p:nvSpPr>
          <p:cNvPr id="4" name="Content Placeholder 3"/>
          <p:cNvSpPr>
            <a:spLocks noGrp="1"/>
          </p:cNvSpPr>
          <p:nvPr>
            <p:ph sz="half" idx="2"/>
          </p:nvPr>
        </p:nvSpPr>
        <p:spPr>
          <a:xfrm>
            <a:off x="5699050" y="2017343"/>
            <a:ext cx="5890437" cy="3441520"/>
          </a:xfrm>
        </p:spPr>
        <p:txBody>
          <a:bodyPr/>
          <a:lstStyle/>
          <a:p>
            <a:r>
              <a:rPr lang="en-CA" dirty="0"/>
              <a:t>Profession of Faith – Creed  (Missal - Ordinary)</a:t>
            </a:r>
          </a:p>
          <a:p>
            <a:r>
              <a:rPr lang="en-CA" dirty="0"/>
              <a:t>Prayer of the Faithful (Local)</a:t>
            </a:r>
          </a:p>
          <a:p>
            <a:r>
              <a:rPr lang="en-CA" dirty="0"/>
              <a:t>Collection</a:t>
            </a:r>
          </a:p>
          <a:p>
            <a:r>
              <a:rPr lang="en-CA" dirty="0"/>
              <a:t>Lord’s Prayer and “Deliver Us” (Missal - Ordinary)</a:t>
            </a:r>
          </a:p>
          <a:p>
            <a:r>
              <a:rPr lang="en-CA" dirty="0">
                <a:solidFill>
                  <a:srgbClr val="FF0000"/>
                </a:solidFill>
              </a:rPr>
              <a:t>Prayer for Spiritual Communion (Insert)</a:t>
            </a:r>
          </a:p>
        </p:txBody>
      </p:sp>
    </p:spTree>
    <p:extLst>
      <p:ext uri="{BB962C8B-B14F-4D97-AF65-F5344CB8AC3E}">
        <p14:creationId xmlns:p14="http://schemas.microsoft.com/office/powerpoint/2010/main" val="39653135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CA" dirty="0"/>
              <a:t>3) Concluding Rite</a:t>
            </a:r>
          </a:p>
        </p:txBody>
      </p:sp>
      <p:sp>
        <p:nvSpPr>
          <p:cNvPr id="6" name="Content Placeholder 5"/>
          <p:cNvSpPr>
            <a:spLocks noGrp="1"/>
          </p:cNvSpPr>
          <p:nvPr>
            <p:ph idx="1"/>
          </p:nvPr>
        </p:nvSpPr>
        <p:spPr/>
        <p:txBody>
          <a:bodyPr/>
          <a:lstStyle/>
          <a:p>
            <a:r>
              <a:rPr lang="en-CA" dirty="0"/>
              <a:t>Announcements (Local)</a:t>
            </a:r>
          </a:p>
          <a:p>
            <a:r>
              <a:rPr lang="en-CA" dirty="0">
                <a:solidFill>
                  <a:srgbClr val="0070C0"/>
                </a:solidFill>
              </a:rPr>
              <a:t>Blessing </a:t>
            </a:r>
            <a:r>
              <a:rPr lang="en-CA" dirty="0"/>
              <a:t> (Ordinary - </a:t>
            </a:r>
            <a:r>
              <a:rPr lang="en-CA" dirty="0">
                <a:solidFill>
                  <a:srgbClr val="0070C0"/>
                </a:solidFill>
              </a:rPr>
              <a:t>Insert</a:t>
            </a:r>
            <a:r>
              <a:rPr lang="en-CA" dirty="0"/>
              <a:t>)</a:t>
            </a:r>
          </a:p>
          <a:p>
            <a:r>
              <a:rPr lang="en-CA" dirty="0"/>
              <a:t>Dismissal  (Ordinary - </a:t>
            </a:r>
            <a:r>
              <a:rPr lang="en-CA" dirty="0">
                <a:solidFill>
                  <a:srgbClr val="0070C0"/>
                </a:solidFill>
              </a:rPr>
              <a:t>Insert</a:t>
            </a:r>
            <a:r>
              <a:rPr lang="en-CA" dirty="0"/>
              <a:t>)</a:t>
            </a:r>
          </a:p>
          <a:p>
            <a:r>
              <a:rPr lang="en-CA" dirty="0"/>
              <a:t>Closing Hymn and Recessional</a:t>
            </a:r>
          </a:p>
        </p:txBody>
      </p:sp>
    </p:spTree>
    <p:extLst>
      <p:ext uri="{BB962C8B-B14F-4D97-AF65-F5344CB8AC3E}">
        <p14:creationId xmlns:p14="http://schemas.microsoft.com/office/powerpoint/2010/main" val="2080567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dirty="0"/>
              <a:t>Part two</a:t>
            </a:r>
            <a:br>
              <a:rPr lang="en-US" dirty="0"/>
            </a:br>
            <a:endParaRPr lang="en-CA" dirty="0"/>
          </a:p>
        </p:txBody>
      </p:sp>
      <p:sp>
        <p:nvSpPr>
          <p:cNvPr id="5" name="Subtitle 4"/>
          <p:cNvSpPr>
            <a:spLocks noGrp="1"/>
          </p:cNvSpPr>
          <p:nvPr>
            <p:ph type="subTitle" idx="1"/>
          </p:nvPr>
        </p:nvSpPr>
        <p:spPr/>
        <p:txBody>
          <a:bodyPr>
            <a:normAutofit/>
          </a:bodyPr>
          <a:lstStyle/>
          <a:p>
            <a:r>
              <a:rPr lang="en-US" sz="3600" dirty="0"/>
              <a:t>liturgical books</a:t>
            </a:r>
            <a:endParaRPr lang="en-CA" sz="3600" dirty="0"/>
          </a:p>
        </p:txBody>
      </p:sp>
    </p:spTree>
    <p:extLst>
      <p:ext uri="{BB962C8B-B14F-4D97-AF65-F5344CB8AC3E}">
        <p14:creationId xmlns:p14="http://schemas.microsoft.com/office/powerpoint/2010/main" val="1564339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you will need: Liturgical Books</a:t>
            </a:r>
          </a:p>
        </p:txBody>
      </p:sp>
      <p:sp>
        <p:nvSpPr>
          <p:cNvPr id="3" name="Content Placeholder 2"/>
          <p:cNvSpPr>
            <a:spLocks noGrp="1"/>
          </p:cNvSpPr>
          <p:nvPr>
            <p:ph idx="1"/>
          </p:nvPr>
        </p:nvSpPr>
        <p:spPr/>
        <p:txBody>
          <a:bodyPr/>
          <a:lstStyle/>
          <a:p>
            <a:r>
              <a:rPr lang="en-CA" dirty="0"/>
              <a:t>ORDO  (Liturgical Calendar)</a:t>
            </a:r>
          </a:p>
        </p:txBody>
      </p:sp>
      <p:pic>
        <p:nvPicPr>
          <p:cNvPr id="4" name="Picture 3"/>
          <p:cNvPicPr>
            <a:picLocks noChangeAspect="1"/>
          </p:cNvPicPr>
          <p:nvPr/>
        </p:nvPicPr>
        <p:blipFill>
          <a:blip r:embed="rId2"/>
          <a:stretch>
            <a:fillRect/>
          </a:stretch>
        </p:blipFill>
        <p:spPr>
          <a:xfrm>
            <a:off x="5130214" y="2015732"/>
            <a:ext cx="3205712" cy="4691026"/>
          </a:xfrm>
          <a:prstGeom prst="rect">
            <a:avLst/>
          </a:prstGeom>
        </p:spPr>
      </p:pic>
    </p:spTree>
    <p:extLst>
      <p:ext uri="{BB962C8B-B14F-4D97-AF65-F5344CB8AC3E}">
        <p14:creationId xmlns:p14="http://schemas.microsoft.com/office/powerpoint/2010/main" val="3937789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you will need: Liturgical Books</a:t>
            </a:r>
          </a:p>
        </p:txBody>
      </p:sp>
      <p:sp>
        <p:nvSpPr>
          <p:cNvPr id="6" name="Content Placeholder 5"/>
          <p:cNvSpPr>
            <a:spLocks noGrp="1"/>
          </p:cNvSpPr>
          <p:nvPr>
            <p:ph idx="1"/>
          </p:nvPr>
        </p:nvSpPr>
        <p:spPr>
          <a:xfrm>
            <a:off x="754913" y="2015732"/>
            <a:ext cx="10299942" cy="3450613"/>
          </a:xfrm>
        </p:spPr>
        <p:txBody>
          <a:bodyPr/>
          <a:lstStyle/>
          <a:p>
            <a:r>
              <a:rPr lang="en-CA" dirty="0"/>
              <a:t>Lectionary For Sundays and Solemnities</a:t>
            </a:r>
          </a:p>
        </p:txBody>
      </p:sp>
      <p:pic>
        <p:nvPicPr>
          <p:cNvPr id="7" name="Picture 6"/>
          <p:cNvPicPr>
            <a:picLocks noChangeAspect="1"/>
          </p:cNvPicPr>
          <p:nvPr/>
        </p:nvPicPr>
        <p:blipFill>
          <a:blip r:embed="rId2"/>
          <a:stretch>
            <a:fillRect/>
          </a:stretch>
        </p:blipFill>
        <p:spPr>
          <a:xfrm>
            <a:off x="5592521" y="1853754"/>
            <a:ext cx="2514600" cy="4162425"/>
          </a:xfrm>
          <a:prstGeom prst="rect">
            <a:avLst/>
          </a:prstGeom>
        </p:spPr>
      </p:pic>
      <p:pic>
        <p:nvPicPr>
          <p:cNvPr id="3" name="Picture 2"/>
          <p:cNvPicPr>
            <a:picLocks noChangeAspect="1"/>
          </p:cNvPicPr>
          <p:nvPr/>
        </p:nvPicPr>
        <p:blipFill>
          <a:blip r:embed="rId3"/>
          <a:stretch>
            <a:fillRect/>
          </a:stretch>
        </p:blipFill>
        <p:spPr>
          <a:xfrm>
            <a:off x="8016268" y="1853754"/>
            <a:ext cx="3129440" cy="4049863"/>
          </a:xfrm>
          <a:prstGeom prst="rect">
            <a:avLst/>
          </a:prstGeom>
        </p:spPr>
      </p:pic>
    </p:spTree>
    <p:extLst>
      <p:ext uri="{BB962C8B-B14F-4D97-AF65-F5344CB8AC3E}">
        <p14:creationId xmlns:p14="http://schemas.microsoft.com/office/powerpoint/2010/main" val="15620945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What you will need: Liturgical Books</a:t>
            </a:r>
          </a:p>
        </p:txBody>
      </p:sp>
      <p:sp>
        <p:nvSpPr>
          <p:cNvPr id="3" name="Content Placeholder 2"/>
          <p:cNvSpPr>
            <a:spLocks noGrp="1"/>
          </p:cNvSpPr>
          <p:nvPr>
            <p:ph idx="1"/>
          </p:nvPr>
        </p:nvSpPr>
        <p:spPr>
          <a:xfrm>
            <a:off x="680485" y="2015732"/>
            <a:ext cx="1850064" cy="3450613"/>
          </a:xfrm>
        </p:spPr>
        <p:txBody>
          <a:bodyPr/>
          <a:lstStyle/>
          <a:p>
            <a:r>
              <a:rPr lang="en-CA" dirty="0"/>
              <a:t>Roman Missal (Canadian Edition)</a:t>
            </a:r>
          </a:p>
        </p:txBody>
      </p:sp>
      <p:pic>
        <p:nvPicPr>
          <p:cNvPr id="4" name="Picture 3"/>
          <p:cNvPicPr>
            <a:picLocks noChangeAspect="1"/>
          </p:cNvPicPr>
          <p:nvPr/>
        </p:nvPicPr>
        <p:blipFill>
          <a:blip r:embed="rId2"/>
          <a:stretch>
            <a:fillRect/>
          </a:stretch>
        </p:blipFill>
        <p:spPr>
          <a:xfrm>
            <a:off x="2615166" y="1903994"/>
            <a:ext cx="3112682" cy="3880477"/>
          </a:xfrm>
          <a:prstGeom prst="rect">
            <a:avLst/>
          </a:prstGeom>
        </p:spPr>
      </p:pic>
      <p:pic>
        <p:nvPicPr>
          <p:cNvPr id="5" name="Picture 4"/>
          <p:cNvPicPr>
            <a:picLocks noChangeAspect="1"/>
          </p:cNvPicPr>
          <p:nvPr/>
        </p:nvPicPr>
        <p:blipFill>
          <a:blip r:embed="rId3"/>
          <a:stretch>
            <a:fillRect/>
          </a:stretch>
        </p:blipFill>
        <p:spPr>
          <a:xfrm>
            <a:off x="5727848" y="1853754"/>
            <a:ext cx="6317346" cy="4751986"/>
          </a:xfrm>
          <a:prstGeom prst="rect">
            <a:avLst/>
          </a:prstGeom>
        </p:spPr>
      </p:pic>
    </p:spTree>
    <p:extLst>
      <p:ext uri="{BB962C8B-B14F-4D97-AF65-F5344CB8AC3E}">
        <p14:creationId xmlns:p14="http://schemas.microsoft.com/office/powerpoint/2010/main" val="20684649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87924"/>
            <a:ext cx="10996723" cy="1464430"/>
          </a:xfrm>
        </p:spPr>
        <p:txBody>
          <a:bodyPr>
            <a:normAutofit fontScale="90000"/>
          </a:bodyPr>
          <a:lstStyle/>
          <a:p>
            <a:r>
              <a:rPr lang="en-CA" dirty="0"/>
              <a:t>Using</a:t>
            </a:r>
            <a:br>
              <a:rPr lang="en-CA" dirty="0"/>
            </a:br>
            <a:r>
              <a:rPr lang="en-CA" dirty="0"/>
              <a:t>the</a:t>
            </a:r>
            <a:br>
              <a:rPr lang="en-CA" dirty="0"/>
            </a:br>
            <a:r>
              <a:rPr lang="en-CA" dirty="0"/>
              <a:t>Ordo</a:t>
            </a:r>
            <a:br>
              <a:rPr lang="en-CA" dirty="0"/>
            </a:br>
            <a:endParaRPr lang="en-CA" dirty="0"/>
          </a:p>
        </p:txBody>
      </p:sp>
      <p:sp>
        <p:nvSpPr>
          <p:cNvPr id="9" name="Content Placeholder 8"/>
          <p:cNvSpPr>
            <a:spLocks noGrp="1"/>
          </p:cNvSpPr>
          <p:nvPr>
            <p:ph sz="half" idx="1"/>
          </p:nvPr>
        </p:nvSpPr>
        <p:spPr>
          <a:xfrm>
            <a:off x="114301" y="2010878"/>
            <a:ext cx="1757030" cy="3448595"/>
          </a:xfrm>
        </p:spPr>
        <p:txBody>
          <a:bodyPr/>
          <a:lstStyle/>
          <a:p>
            <a:r>
              <a:rPr lang="en-CA" dirty="0"/>
              <a:t>Finding the Collect</a:t>
            </a:r>
            <a:br>
              <a:rPr lang="en-CA" dirty="0"/>
            </a:br>
            <a:r>
              <a:rPr lang="en-CA" dirty="0"/>
              <a:t>of the</a:t>
            </a:r>
            <a:br>
              <a:rPr lang="en-CA" dirty="0"/>
            </a:br>
            <a:r>
              <a:rPr lang="en-CA" dirty="0"/>
              <a:t>Mass</a:t>
            </a:r>
            <a:br>
              <a:rPr lang="en-CA" dirty="0"/>
            </a:br>
            <a:br>
              <a:rPr lang="en-CA" dirty="0"/>
            </a:br>
            <a:r>
              <a:rPr lang="en-CA" dirty="0" err="1"/>
              <a:t>cr</a:t>
            </a:r>
            <a:r>
              <a:rPr lang="en-CA" dirty="0"/>
              <a:t> = Creed</a:t>
            </a:r>
          </a:p>
          <a:p>
            <a:r>
              <a:rPr lang="en-CA" dirty="0"/>
              <a:t>No Gloria</a:t>
            </a:r>
          </a:p>
        </p:txBody>
      </p:sp>
      <p:pic>
        <p:nvPicPr>
          <p:cNvPr id="11" name="Content Placeholder 10"/>
          <p:cNvPicPr>
            <a:picLocks noGrp="1" noChangeAspect="1"/>
          </p:cNvPicPr>
          <p:nvPr>
            <p:ph sz="half" idx="2"/>
          </p:nvPr>
        </p:nvPicPr>
        <p:blipFill>
          <a:blip r:embed="rId2"/>
          <a:stretch>
            <a:fillRect/>
          </a:stretch>
        </p:blipFill>
        <p:spPr>
          <a:xfrm>
            <a:off x="7563810" y="33405"/>
            <a:ext cx="4609132" cy="6766428"/>
          </a:xfrm>
        </p:spPr>
      </p:pic>
      <p:pic>
        <p:nvPicPr>
          <p:cNvPr id="3" name="Picture 2"/>
          <p:cNvPicPr>
            <a:picLocks noChangeAspect="1"/>
          </p:cNvPicPr>
          <p:nvPr/>
        </p:nvPicPr>
        <p:blipFill>
          <a:blip r:embed="rId3"/>
          <a:stretch>
            <a:fillRect/>
          </a:stretch>
        </p:blipFill>
        <p:spPr>
          <a:xfrm>
            <a:off x="2521693" y="60664"/>
            <a:ext cx="5042117" cy="6711909"/>
          </a:xfrm>
          <a:prstGeom prst="rect">
            <a:avLst/>
          </a:prstGeom>
        </p:spPr>
      </p:pic>
    </p:spTree>
    <p:extLst>
      <p:ext uri="{BB962C8B-B14F-4D97-AF65-F5344CB8AC3E}">
        <p14:creationId xmlns:p14="http://schemas.microsoft.com/office/powerpoint/2010/main" val="23633676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224" y="138223"/>
            <a:ext cx="2024022" cy="1585069"/>
          </a:xfrm>
        </p:spPr>
        <p:txBody>
          <a:bodyPr>
            <a:normAutofit fontScale="90000"/>
          </a:bodyPr>
          <a:lstStyle/>
          <a:p>
            <a:r>
              <a:rPr lang="en-CA" dirty="0"/>
              <a:t>Using</a:t>
            </a:r>
            <a:br>
              <a:rPr lang="en-CA" dirty="0"/>
            </a:br>
            <a:r>
              <a:rPr lang="en-CA" dirty="0"/>
              <a:t>the </a:t>
            </a:r>
            <a:br>
              <a:rPr lang="en-CA" dirty="0"/>
            </a:br>
            <a:r>
              <a:rPr lang="en-CA" dirty="0"/>
              <a:t>Ordo</a:t>
            </a:r>
            <a:br>
              <a:rPr lang="en-CA" dirty="0"/>
            </a:br>
            <a:br>
              <a:rPr lang="en-CA" dirty="0"/>
            </a:br>
            <a:br>
              <a:rPr lang="en-CA" dirty="0"/>
            </a:br>
            <a:endParaRPr lang="en-CA" sz="2400" dirty="0"/>
          </a:p>
        </p:txBody>
      </p:sp>
      <p:pic>
        <p:nvPicPr>
          <p:cNvPr id="9" name="Content Placeholder 8"/>
          <p:cNvPicPr>
            <a:picLocks noGrp="1" noChangeAspect="1"/>
          </p:cNvPicPr>
          <p:nvPr>
            <p:ph sz="half" idx="2"/>
          </p:nvPr>
        </p:nvPicPr>
        <p:blipFill>
          <a:blip r:embed="rId2"/>
          <a:stretch>
            <a:fillRect/>
          </a:stretch>
        </p:blipFill>
        <p:spPr>
          <a:xfrm>
            <a:off x="7040438" y="0"/>
            <a:ext cx="5063835" cy="6553200"/>
          </a:xfrm>
        </p:spPr>
      </p:pic>
      <p:pic>
        <p:nvPicPr>
          <p:cNvPr id="6" name="Content Placeholder 5"/>
          <p:cNvPicPr>
            <a:picLocks noGrp="1" noChangeAspect="1"/>
          </p:cNvPicPr>
          <p:nvPr>
            <p:ph sz="half" idx="1"/>
          </p:nvPr>
        </p:nvPicPr>
        <p:blipFill>
          <a:blip r:embed="rId3"/>
          <a:stretch>
            <a:fillRect/>
          </a:stretch>
        </p:blipFill>
        <p:spPr>
          <a:xfrm>
            <a:off x="2162245" y="0"/>
            <a:ext cx="4922891" cy="6553200"/>
          </a:xfrm>
        </p:spPr>
      </p:pic>
      <p:sp>
        <p:nvSpPr>
          <p:cNvPr id="10" name="TextBox 9"/>
          <p:cNvSpPr txBox="1"/>
          <p:nvPr/>
        </p:nvSpPr>
        <p:spPr>
          <a:xfrm>
            <a:off x="138223" y="2264735"/>
            <a:ext cx="1828799" cy="1477328"/>
          </a:xfrm>
          <a:prstGeom prst="rect">
            <a:avLst/>
          </a:prstGeom>
          <a:noFill/>
        </p:spPr>
        <p:txBody>
          <a:bodyPr wrap="square" rtlCol="0">
            <a:spAutoFit/>
          </a:bodyPr>
          <a:lstStyle/>
          <a:p>
            <a:r>
              <a:rPr lang="en-CA" dirty="0"/>
              <a:t>Finding the Readings</a:t>
            </a:r>
          </a:p>
          <a:p>
            <a:endParaRPr lang="en-CA" dirty="0"/>
          </a:p>
          <a:p>
            <a:r>
              <a:rPr lang="en-CA" dirty="0"/>
              <a:t>BG = Book of Gospels</a:t>
            </a:r>
          </a:p>
        </p:txBody>
      </p:sp>
    </p:spTree>
    <p:extLst>
      <p:ext uri="{BB962C8B-B14F-4D97-AF65-F5344CB8AC3E}">
        <p14:creationId xmlns:p14="http://schemas.microsoft.com/office/powerpoint/2010/main" val="34275247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1054852" cy="1020725"/>
          </a:xfrm>
        </p:spPr>
        <p:txBody>
          <a:bodyPr>
            <a:normAutofit fontScale="90000"/>
          </a:bodyPr>
          <a:lstStyle/>
          <a:p>
            <a:r>
              <a:rPr lang="en-CA" dirty="0"/>
              <a:t>Ordo</a:t>
            </a:r>
            <a:br>
              <a:rPr lang="en-CA" dirty="0"/>
            </a:br>
            <a:br>
              <a:rPr lang="en-CA" dirty="0"/>
            </a:br>
            <a:br>
              <a:rPr lang="en-CA" dirty="0"/>
            </a:br>
            <a:br>
              <a:rPr lang="en-CA" dirty="0"/>
            </a:br>
            <a:br>
              <a:rPr lang="en-CA" dirty="0"/>
            </a:br>
            <a:br>
              <a:rPr lang="en-CA" dirty="0"/>
            </a:br>
            <a:endParaRPr lang="en-CA" sz="2700" dirty="0"/>
          </a:p>
        </p:txBody>
      </p:sp>
      <p:pic>
        <p:nvPicPr>
          <p:cNvPr id="9" name="Content Placeholder 8"/>
          <p:cNvPicPr>
            <a:picLocks noGrp="1" noChangeAspect="1"/>
          </p:cNvPicPr>
          <p:nvPr>
            <p:ph sz="half" idx="2"/>
          </p:nvPr>
        </p:nvPicPr>
        <p:blipFill>
          <a:blip r:embed="rId2"/>
          <a:stretch>
            <a:fillRect/>
          </a:stretch>
        </p:blipFill>
        <p:spPr>
          <a:xfrm>
            <a:off x="7569845" y="0"/>
            <a:ext cx="4622155" cy="6797286"/>
          </a:xfrm>
        </p:spPr>
      </p:pic>
      <p:sp>
        <p:nvSpPr>
          <p:cNvPr id="3" name="TextBox 2"/>
          <p:cNvSpPr txBox="1"/>
          <p:nvPr/>
        </p:nvSpPr>
        <p:spPr>
          <a:xfrm>
            <a:off x="106326" y="2062716"/>
            <a:ext cx="1977655" cy="1477328"/>
          </a:xfrm>
          <a:prstGeom prst="rect">
            <a:avLst/>
          </a:prstGeom>
          <a:noFill/>
        </p:spPr>
        <p:txBody>
          <a:bodyPr wrap="square" rtlCol="0">
            <a:spAutoFit/>
          </a:bodyPr>
          <a:lstStyle/>
          <a:p>
            <a:r>
              <a:rPr lang="en-CA" dirty="0" err="1"/>
              <a:t>Gl</a:t>
            </a:r>
            <a:r>
              <a:rPr lang="en-CA" dirty="0"/>
              <a:t> = Gloria</a:t>
            </a:r>
          </a:p>
          <a:p>
            <a:r>
              <a:rPr lang="en-CA" dirty="0"/>
              <a:t>Cr = Creed</a:t>
            </a:r>
          </a:p>
          <a:p>
            <a:r>
              <a:rPr lang="en-CA" dirty="0"/>
              <a:t>Both Gloria and Creed are used this Sunday</a:t>
            </a:r>
          </a:p>
        </p:txBody>
      </p:sp>
      <p:pic>
        <p:nvPicPr>
          <p:cNvPr id="6" name="Content Placeholder 5"/>
          <p:cNvPicPr>
            <a:picLocks noGrp="1" noChangeAspect="1"/>
          </p:cNvPicPr>
          <p:nvPr>
            <p:ph sz="half" idx="1"/>
          </p:nvPr>
        </p:nvPicPr>
        <p:blipFill>
          <a:blip r:embed="rId3"/>
          <a:stretch>
            <a:fillRect/>
          </a:stretch>
        </p:blipFill>
        <p:spPr>
          <a:xfrm>
            <a:off x="1877572" y="14936"/>
            <a:ext cx="5692273" cy="5084602"/>
          </a:xfrm>
        </p:spPr>
      </p:pic>
    </p:spTree>
    <p:extLst>
      <p:ext uri="{BB962C8B-B14F-4D97-AF65-F5344CB8AC3E}">
        <p14:creationId xmlns:p14="http://schemas.microsoft.com/office/powerpoint/2010/main" val="3513063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
            <a:ext cx="11054852" cy="1864194"/>
          </a:xfrm>
        </p:spPr>
        <p:txBody>
          <a:bodyPr/>
          <a:lstStyle/>
          <a:p>
            <a:r>
              <a:rPr lang="en-CA" dirty="0"/>
              <a:t>Ordo</a:t>
            </a:r>
          </a:p>
        </p:txBody>
      </p:sp>
      <p:pic>
        <p:nvPicPr>
          <p:cNvPr id="5" name="Content Placeholder 4"/>
          <p:cNvPicPr>
            <a:picLocks noGrp="1" noChangeAspect="1"/>
          </p:cNvPicPr>
          <p:nvPr>
            <p:ph sz="half" idx="2"/>
          </p:nvPr>
        </p:nvPicPr>
        <p:blipFill>
          <a:blip r:embed="rId2"/>
          <a:stretch>
            <a:fillRect/>
          </a:stretch>
        </p:blipFill>
        <p:spPr>
          <a:xfrm>
            <a:off x="6985591" y="120099"/>
            <a:ext cx="5206409" cy="6737708"/>
          </a:xfrm>
        </p:spPr>
      </p:pic>
      <p:pic>
        <p:nvPicPr>
          <p:cNvPr id="6" name="Content Placeholder 5"/>
          <p:cNvPicPr>
            <a:picLocks noGrp="1" noChangeAspect="1"/>
          </p:cNvPicPr>
          <p:nvPr>
            <p:ph sz="half" idx="1"/>
          </p:nvPr>
        </p:nvPicPr>
        <p:blipFill>
          <a:blip r:embed="rId3"/>
          <a:stretch>
            <a:fillRect/>
          </a:stretch>
        </p:blipFill>
        <p:spPr>
          <a:xfrm>
            <a:off x="1397923" y="120098"/>
            <a:ext cx="5587668" cy="4991163"/>
          </a:xfrm>
        </p:spPr>
      </p:pic>
    </p:spTree>
    <p:extLst>
      <p:ext uri="{BB962C8B-B14F-4D97-AF65-F5344CB8AC3E}">
        <p14:creationId xmlns:p14="http://schemas.microsoft.com/office/powerpoint/2010/main" val="2498323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60967" y="754912"/>
            <a:ext cx="9768316" cy="1010093"/>
          </a:xfrm>
        </p:spPr>
        <p:txBody>
          <a:bodyPr/>
          <a:lstStyle/>
          <a:p>
            <a:r>
              <a:rPr lang="en-CA" dirty="0"/>
              <a:t>Preparations</a:t>
            </a:r>
          </a:p>
        </p:txBody>
      </p:sp>
      <p:sp>
        <p:nvSpPr>
          <p:cNvPr id="3" name="Content Placeholder 2"/>
          <p:cNvSpPr>
            <a:spLocks noGrp="1"/>
          </p:cNvSpPr>
          <p:nvPr>
            <p:ph idx="1"/>
          </p:nvPr>
        </p:nvSpPr>
        <p:spPr>
          <a:xfrm>
            <a:off x="1105787" y="1913860"/>
            <a:ext cx="9949068" cy="3552485"/>
          </a:xfrm>
        </p:spPr>
        <p:txBody>
          <a:bodyPr>
            <a:normAutofit fontScale="85000" lnSpcReduction="20000"/>
          </a:bodyPr>
          <a:lstStyle/>
          <a:p>
            <a:r>
              <a:rPr lang="en-CA" dirty="0"/>
              <a:t>Place inserts 1 and 2 in Roman Missal</a:t>
            </a:r>
          </a:p>
          <a:p>
            <a:r>
              <a:rPr lang="en-CA" dirty="0"/>
              <a:t>Give Insert 3 to the Musicians (Find out what is being sung)</a:t>
            </a:r>
          </a:p>
          <a:p>
            <a:r>
              <a:rPr lang="en-CA" dirty="0"/>
              <a:t>The “Lord, have mercy” is not sung, but the “Glory to God” is (expect  Advent or Lent)</a:t>
            </a:r>
          </a:p>
          <a:p>
            <a:r>
              <a:rPr lang="en-CA" dirty="0"/>
              <a:t>Place a chair (and small lectern, if no server) next to or near the Priest’s chair</a:t>
            </a:r>
          </a:p>
          <a:p>
            <a:r>
              <a:rPr lang="en-CA" dirty="0"/>
              <a:t>Find the Prayer of the Faithful</a:t>
            </a:r>
          </a:p>
          <a:p>
            <a:r>
              <a:rPr lang="en-CA" dirty="0"/>
              <a:t>Is there a Homily or Reflection available?</a:t>
            </a:r>
          </a:p>
          <a:p>
            <a:r>
              <a:rPr lang="en-CA" dirty="0"/>
              <a:t>Will the Book of Gospels be used?</a:t>
            </a:r>
          </a:p>
          <a:p>
            <a:r>
              <a:rPr lang="en-CA" dirty="0"/>
              <a:t>Altar candles are lighted as usual</a:t>
            </a:r>
          </a:p>
          <a:p>
            <a:r>
              <a:rPr lang="en-US" dirty="0"/>
              <a:t>T</a:t>
            </a:r>
            <a:r>
              <a:rPr lang="en-CA" dirty="0"/>
              <a:t>urn on the P.A. System and prepare microphone(s)</a:t>
            </a:r>
          </a:p>
          <a:p>
            <a:endParaRPr lang="en-CA" dirty="0"/>
          </a:p>
          <a:p>
            <a:endParaRPr lang="en-CA" dirty="0"/>
          </a:p>
        </p:txBody>
      </p:sp>
    </p:spTree>
    <p:extLst>
      <p:ext uri="{BB962C8B-B14F-4D97-AF65-F5344CB8AC3E}">
        <p14:creationId xmlns:p14="http://schemas.microsoft.com/office/powerpoint/2010/main" val="702757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Preparations</a:t>
            </a:r>
          </a:p>
        </p:txBody>
      </p:sp>
      <p:sp>
        <p:nvSpPr>
          <p:cNvPr id="3" name="Content Placeholder 2"/>
          <p:cNvSpPr>
            <a:spLocks noGrp="1"/>
          </p:cNvSpPr>
          <p:nvPr>
            <p:ph idx="1"/>
          </p:nvPr>
        </p:nvSpPr>
        <p:spPr>
          <a:xfrm>
            <a:off x="1451580" y="2015732"/>
            <a:ext cx="6416514" cy="3450613"/>
          </a:xfrm>
        </p:spPr>
        <p:txBody>
          <a:bodyPr/>
          <a:lstStyle/>
          <a:p>
            <a:r>
              <a:rPr lang="en-CA" dirty="0"/>
              <a:t>Find an </a:t>
            </a:r>
            <a:r>
              <a:rPr lang="en-CA" dirty="0" err="1"/>
              <a:t>alb</a:t>
            </a:r>
            <a:r>
              <a:rPr lang="en-CA" dirty="0"/>
              <a:t> or gown (white) to wear, if possible</a:t>
            </a:r>
          </a:p>
          <a:p>
            <a:pPr lvl="1"/>
            <a:r>
              <a:rPr lang="en-US" dirty="0"/>
              <a:t>A</a:t>
            </a:r>
            <a:r>
              <a:rPr lang="en-CA" dirty="0"/>
              <a:t> white </a:t>
            </a:r>
            <a:r>
              <a:rPr lang="en-CA" dirty="0" err="1"/>
              <a:t>alb</a:t>
            </a:r>
            <a:r>
              <a:rPr lang="en-CA" dirty="0"/>
              <a:t> is a sign of Baptism not Ordination</a:t>
            </a:r>
          </a:p>
          <a:p>
            <a:pPr lvl="1"/>
            <a:r>
              <a:rPr lang="en-US" dirty="0"/>
              <a:t>A</a:t>
            </a:r>
            <a:r>
              <a:rPr lang="en-CA" dirty="0"/>
              <a:t> sign of Ordination is the stole and dalmatic for Deacons and stole and chasuble for Priests</a:t>
            </a:r>
          </a:p>
          <a:p>
            <a:endParaRPr lang="en-CA" dirty="0"/>
          </a:p>
        </p:txBody>
      </p:sp>
      <p:pic>
        <p:nvPicPr>
          <p:cNvPr id="5" name="Picture 4"/>
          <p:cNvPicPr>
            <a:picLocks noChangeAspect="1"/>
          </p:cNvPicPr>
          <p:nvPr/>
        </p:nvPicPr>
        <p:blipFill>
          <a:blip r:embed="rId2"/>
          <a:stretch>
            <a:fillRect/>
          </a:stretch>
        </p:blipFill>
        <p:spPr>
          <a:xfrm>
            <a:off x="8049380" y="804519"/>
            <a:ext cx="3434209" cy="5298831"/>
          </a:xfrm>
          <a:prstGeom prst="rect">
            <a:avLst/>
          </a:prstGeom>
        </p:spPr>
      </p:pic>
    </p:spTree>
    <p:extLst>
      <p:ext uri="{BB962C8B-B14F-4D97-AF65-F5344CB8AC3E}">
        <p14:creationId xmlns:p14="http://schemas.microsoft.com/office/powerpoint/2010/main" val="20596254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201479" y="802299"/>
            <a:ext cx="9853373" cy="2291776"/>
          </a:xfrm>
        </p:spPr>
        <p:txBody>
          <a:bodyPr>
            <a:normAutofit/>
          </a:bodyPr>
          <a:lstStyle/>
          <a:p>
            <a:r>
              <a:rPr lang="en-US" dirty="0"/>
              <a:t>Part three</a:t>
            </a:r>
            <a:br>
              <a:rPr lang="en-US" dirty="0"/>
            </a:br>
            <a:endParaRPr lang="en-CA" dirty="0"/>
          </a:p>
        </p:txBody>
      </p:sp>
      <p:sp>
        <p:nvSpPr>
          <p:cNvPr id="5" name="Subtitle 4"/>
          <p:cNvSpPr>
            <a:spLocks noGrp="1"/>
          </p:cNvSpPr>
          <p:nvPr>
            <p:ph type="subTitle" idx="1"/>
          </p:nvPr>
        </p:nvSpPr>
        <p:spPr>
          <a:xfrm>
            <a:off x="1201479" y="3615070"/>
            <a:ext cx="10164726" cy="893755"/>
          </a:xfrm>
        </p:spPr>
        <p:txBody>
          <a:bodyPr>
            <a:noAutofit/>
          </a:bodyPr>
          <a:lstStyle/>
          <a:p>
            <a:r>
              <a:rPr lang="en-US" sz="3600" dirty="0"/>
              <a:t>using the missal / inserts and lectionary</a:t>
            </a:r>
            <a:endParaRPr lang="en-CA" sz="3600" dirty="0"/>
          </a:p>
        </p:txBody>
      </p:sp>
    </p:spTree>
    <p:extLst>
      <p:ext uri="{BB962C8B-B14F-4D97-AF65-F5344CB8AC3E}">
        <p14:creationId xmlns:p14="http://schemas.microsoft.com/office/powerpoint/2010/main" val="3673555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7953" y="404037"/>
            <a:ext cx="10416901" cy="1449717"/>
          </a:xfrm>
        </p:spPr>
        <p:txBody>
          <a:bodyPr/>
          <a:lstStyle/>
          <a:p>
            <a:r>
              <a:rPr lang="en-US" dirty="0"/>
              <a:t>understanding liturgical prayers</a:t>
            </a:r>
            <a:br>
              <a:rPr lang="en-US" dirty="0"/>
            </a:br>
            <a:br>
              <a:rPr lang="en-US" dirty="0"/>
            </a:br>
            <a:r>
              <a:rPr lang="en-US" sz="2000" dirty="0"/>
              <a:t>Penitential Act – collect – prayer of the faithful - lord’s prayer</a:t>
            </a:r>
            <a:endParaRPr lang="en-CA" sz="2000" dirty="0"/>
          </a:p>
        </p:txBody>
      </p:sp>
      <p:sp>
        <p:nvSpPr>
          <p:cNvPr id="3" name="Content Placeholder 2"/>
          <p:cNvSpPr>
            <a:spLocks noGrp="1"/>
          </p:cNvSpPr>
          <p:nvPr>
            <p:ph idx="1"/>
          </p:nvPr>
        </p:nvSpPr>
        <p:spPr>
          <a:xfrm>
            <a:off x="435935" y="2015732"/>
            <a:ext cx="10618919" cy="3450613"/>
          </a:xfrm>
        </p:spPr>
        <p:txBody>
          <a:bodyPr/>
          <a:lstStyle/>
          <a:p>
            <a:r>
              <a:rPr lang="en-US" dirty="0"/>
              <a:t>Structure:</a:t>
            </a:r>
          </a:p>
          <a:p>
            <a:pPr lvl="1"/>
            <a:r>
              <a:rPr lang="en-US" dirty="0"/>
              <a:t>Invitation to the people to pray (Let us pray / My brothers and sister…)</a:t>
            </a:r>
          </a:p>
          <a:p>
            <a:pPr lvl="1"/>
            <a:r>
              <a:rPr lang="en-US" b="1" dirty="0"/>
              <a:t>Silence (or vocal prayer) for personal prayer</a:t>
            </a:r>
          </a:p>
          <a:p>
            <a:pPr lvl="1"/>
            <a:r>
              <a:rPr lang="en-US" dirty="0"/>
              <a:t>Title and Address to God</a:t>
            </a:r>
          </a:p>
          <a:p>
            <a:pPr lvl="1"/>
            <a:r>
              <a:rPr lang="en-US" dirty="0"/>
              <a:t>Remembrance (who …)</a:t>
            </a:r>
          </a:p>
          <a:p>
            <a:pPr lvl="1"/>
            <a:r>
              <a:rPr lang="en-US" dirty="0"/>
              <a:t>Petition (grant, we pray…)</a:t>
            </a:r>
          </a:p>
          <a:p>
            <a:pPr lvl="1"/>
            <a:r>
              <a:rPr lang="en-US" dirty="0"/>
              <a:t>Doxological Conclusion (Through Christ… / For the kingdom…)</a:t>
            </a:r>
          </a:p>
          <a:p>
            <a:pPr lvl="1"/>
            <a:r>
              <a:rPr lang="en-US" dirty="0"/>
              <a:t>Assent of the people (“Amen”)</a:t>
            </a:r>
            <a:endParaRPr lang="en-CA" dirty="0"/>
          </a:p>
        </p:txBody>
      </p:sp>
    </p:spTree>
    <p:extLst>
      <p:ext uri="{BB962C8B-B14F-4D97-AF65-F5344CB8AC3E}">
        <p14:creationId xmlns:p14="http://schemas.microsoft.com/office/powerpoint/2010/main" val="4849220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605" y="265815"/>
            <a:ext cx="10204249" cy="882501"/>
          </a:xfrm>
        </p:spPr>
        <p:txBody>
          <a:bodyPr/>
          <a:lstStyle/>
          <a:p>
            <a:r>
              <a:rPr lang="en-US" dirty="0"/>
              <a:t>Roman missal - Beginning the Celebration</a:t>
            </a:r>
            <a:endParaRPr lang="en-CA" dirty="0"/>
          </a:p>
        </p:txBody>
      </p:sp>
      <p:pic>
        <p:nvPicPr>
          <p:cNvPr id="4" name="Content Placeholder 3"/>
          <p:cNvPicPr>
            <a:picLocks noGrp="1" noChangeAspect="1"/>
          </p:cNvPicPr>
          <p:nvPr>
            <p:ph idx="1"/>
          </p:nvPr>
        </p:nvPicPr>
        <p:blipFill>
          <a:blip r:embed="rId2"/>
          <a:stretch>
            <a:fillRect/>
          </a:stretch>
        </p:blipFill>
        <p:spPr>
          <a:xfrm>
            <a:off x="878639" y="850606"/>
            <a:ext cx="9169128" cy="5932966"/>
          </a:xfrm>
        </p:spPr>
      </p:pic>
    </p:spTree>
    <p:extLst>
      <p:ext uri="{BB962C8B-B14F-4D97-AF65-F5344CB8AC3E}">
        <p14:creationId xmlns:p14="http://schemas.microsoft.com/office/powerpoint/2010/main" val="13049339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98" y="294156"/>
            <a:ext cx="9603275" cy="1440859"/>
          </a:xfrm>
        </p:spPr>
        <p:txBody>
          <a:bodyPr>
            <a:normAutofit/>
          </a:bodyPr>
          <a:lstStyle/>
          <a:p>
            <a:r>
              <a:rPr lang="en-CA" dirty="0"/>
              <a:t>Roman Missal</a:t>
            </a:r>
            <a:br>
              <a:rPr lang="en-CA" dirty="0"/>
            </a:br>
            <a:r>
              <a:rPr lang="en-CA" dirty="0"/>
              <a:t>Penitential </a:t>
            </a:r>
            <a:br>
              <a:rPr lang="en-CA" dirty="0"/>
            </a:br>
            <a:r>
              <a:rPr lang="en-CA" dirty="0"/>
              <a:t>act</a:t>
            </a:r>
          </a:p>
        </p:txBody>
      </p:sp>
      <p:pic>
        <p:nvPicPr>
          <p:cNvPr id="6" name="Content Placeholder 5"/>
          <p:cNvPicPr>
            <a:picLocks noGrp="1" noChangeAspect="1"/>
          </p:cNvPicPr>
          <p:nvPr>
            <p:ph idx="1"/>
          </p:nvPr>
        </p:nvPicPr>
        <p:blipFill>
          <a:blip r:embed="rId2"/>
          <a:stretch>
            <a:fillRect/>
          </a:stretch>
        </p:blipFill>
        <p:spPr>
          <a:xfrm>
            <a:off x="3245733" y="133602"/>
            <a:ext cx="8776443" cy="6536829"/>
          </a:xfrm>
        </p:spPr>
      </p:pic>
    </p:spTree>
    <p:extLst>
      <p:ext uri="{BB962C8B-B14F-4D97-AF65-F5344CB8AC3E}">
        <p14:creationId xmlns:p14="http://schemas.microsoft.com/office/powerpoint/2010/main" val="8793965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Roman Missal</a:t>
            </a:r>
            <a:br>
              <a:rPr lang="en-CA" dirty="0"/>
            </a:br>
            <a:r>
              <a:rPr lang="en-CA" dirty="0"/>
              <a:t>Gloria</a:t>
            </a:r>
          </a:p>
        </p:txBody>
      </p:sp>
      <p:pic>
        <p:nvPicPr>
          <p:cNvPr id="4" name="Content Placeholder 3"/>
          <p:cNvPicPr>
            <a:picLocks noGrp="1" noChangeAspect="1"/>
          </p:cNvPicPr>
          <p:nvPr>
            <p:ph idx="1"/>
          </p:nvPr>
        </p:nvPicPr>
        <p:blipFill>
          <a:blip r:embed="rId2"/>
          <a:stretch>
            <a:fillRect/>
          </a:stretch>
        </p:blipFill>
        <p:spPr>
          <a:xfrm>
            <a:off x="5905566" y="91545"/>
            <a:ext cx="4486517" cy="6575069"/>
          </a:xfrm>
        </p:spPr>
      </p:pic>
      <p:sp>
        <p:nvSpPr>
          <p:cNvPr id="5" name="TextBox 4"/>
          <p:cNvSpPr txBox="1"/>
          <p:nvPr/>
        </p:nvSpPr>
        <p:spPr>
          <a:xfrm>
            <a:off x="1201479" y="2232837"/>
            <a:ext cx="2636874" cy="646331"/>
          </a:xfrm>
          <a:prstGeom prst="rect">
            <a:avLst/>
          </a:prstGeom>
          <a:noFill/>
        </p:spPr>
        <p:txBody>
          <a:bodyPr wrap="square" rtlCol="0">
            <a:spAutoFit/>
          </a:bodyPr>
          <a:lstStyle/>
          <a:p>
            <a:r>
              <a:rPr lang="en-CA" dirty="0"/>
              <a:t>Not sung or recited</a:t>
            </a:r>
          </a:p>
          <a:p>
            <a:r>
              <a:rPr lang="en-CA" dirty="0"/>
              <a:t>in Advent and Lent</a:t>
            </a:r>
          </a:p>
        </p:txBody>
      </p:sp>
    </p:spTree>
    <p:extLst>
      <p:ext uri="{BB962C8B-B14F-4D97-AF65-F5344CB8AC3E}">
        <p14:creationId xmlns:p14="http://schemas.microsoft.com/office/powerpoint/2010/main" val="305300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486" y="368584"/>
            <a:ext cx="9603275" cy="1049235"/>
          </a:xfrm>
        </p:spPr>
        <p:txBody>
          <a:bodyPr/>
          <a:lstStyle/>
          <a:p>
            <a:r>
              <a:rPr lang="en-CA" dirty="0"/>
              <a:t>Roman Missal</a:t>
            </a:r>
            <a:br>
              <a:rPr lang="en-CA" dirty="0"/>
            </a:br>
            <a:r>
              <a:rPr lang="en-CA" dirty="0"/>
              <a:t>Collect</a:t>
            </a:r>
          </a:p>
        </p:txBody>
      </p:sp>
      <p:pic>
        <p:nvPicPr>
          <p:cNvPr id="7" name="Content Placeholder 6"/>
          <p:cNvPicPr>
            <a:picLocks noGrp="1" noChangeAspect="1"/>
          </p:cNvPicPr>
          <p:nvPr>
            <p:ph idx="1"/>
          </p:nvPr>
        </p:nvPicPr>
        <p:blipFill>
          <a:blip r:embed="rId2"/>
          <a:stretch>
            <a:fillRect/>
          </a:stretch>
        </p:blipFill>
        <p:spPr>
          <a:xfrm>
            <a:off x="4720856" y="117162"/>
            <a:ext cx="4519272" cy="6634511"/>
          </a:xfrm>
        </p:spPr>
      </p:pic>
      <p:sp>
        <p:nvSpPr>
          <p:cNvPr id="3" name="TextBox 2"/>
          <p:cNvSpPr txBox="1"/>
          <p:nvPr/>
        </p:nvSpPr>
        <p:spPr>
          <a:xfrm>
            <a:off x="340242" y="2073349"/>
            <a:ext cx="3827721" cy="1477328"/>
          </a:xfrm>
          <a:prstGeom prst="rect">
            <a:avLst/>
          </a:prstGeom>
          <a:noFill/>
        </p:spPr>
        <p:txBody>
          <a:bodyPr wrap="square" rtlCol="0">
            <a:spAutoFit/>
          </a:bodyPr>
          <a:lstStyle/>
          <a:p>
            <a:r>
              <a:rPr lang="en-US" dirty="0"/>
              <a:t>Practise the Collects:</a:t>
            </a:r>
          </a:p>
          <a:p>
            <a:endParaRPr lang="en-US" dirty="0"/>
          </a:p>
          <a:p>
            <a:r>
              <a:rPr lang="en-US" dirty="0"/>
              <a:t>They have a complex sentence</a:t>
            </a:r>
          </a:p>
          <a:p>
            <a:r>
              <a:rPr lang="en-US" dirty="0"/>
              <a:t>structure.</a:t>
            </a:r>
          </a:p>
          <a:p>
            <a:endParaRPr lang="en-US" dirty="0"/>
          </a:p>
        </p:txBody>
      </p:sp>
    </p:spTree>
    <p:extLst>
      <p:ext uri="{BB962C8B-B14F-4D97-AF65-F5344CB8AC3E}">
        <p14:creationId xmlns:p14="http://schemas.microsoft.com/office/powerpoint/2010/main" val="28861472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486" y="368584"/>
            <a:ext cx="9603275" cy="1049235"/>
          </a:xfrm>
        </p:spPr>
        <p:txBody>
          <a:bodyPr/>
          <a:lstStyle/>
          <a:p>
            <a:r>
              <a:rPr lang="en-CA" dirty="0"/>
              <a:t>Roman Missal</a:t>
            </a:r>
            <a:br>
              <a:rPr lang="en-CA" dirty="0"/>
            </a:br>
            <a:r>
              <a:rPr lang="en-CA" dirty="0"/>
              <a:t>Collect</a:t>
            </a:r>
          </a:p>
        </p:txBody>
      </p:sp>
      <p:pic>
        <p:nvPicPr>
          <p:cNvPr id="9" name="Content Placeholder 8"/>
          <p:cNvPicPr>
            <a:picLocks noGrp="1" noChangeAspect="1"/>
          </p:cNvPicPr>
          <p:nvPr>
            <p:ph idx="1"/>
          </p:nvPr>
        </p:nvPicPr>
        <p:blipFill>
          <a:blip r:embed="rId2"/>
          <a:stretch>
            <a:fillRect/>
          </a:stretch>
        </p:blipFill>
        <p:spPr>
          <a:xfrm>
            <a:off x="5080286" y="177701"/>
            <a:ext cx="4405229" cy="6478280"/>
          </a:xfrm>
        </p:spPr>
      </p:pic>
    </p:spTree>
    <p:extLst>
      <p:ext uri="{BB962C8B-B14F-4D97-AF65-F5344CB8AC3E}">
        <p14:creationId xmlns:p14="http://schemas.microsoft.com/office/powerpoint/2010/main" val="2401019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Lectionary</a:t>
            </a:r>
          </a:p>
        </p:txBody>
      </p:sp>
      <p:pic>
        <p:nvPicPr>
          <p:cNvPr id="4" name="Content Placeholder 3"/>
          <p:cNvPicPr>
            <a:picLocks noGrp="1" noChangeAspect="1"/>
          </p:cNvPicPr>
          <p:nvPr>
            <p:ph idx="1"/>
          </p:nvPr>
        </p:nvPicPr>
        <p:blipFill>
          <a:blip r:embed="rId2"/>
          <a:stretch>
            <a:fillRect/>
          </a:stretch>
        </p:blipFill>
        <p:spPr>
          <a:xfrm>
            <a:off x="4920347" y="-140"/>
            <a:ext cx="5299471" cy="6858140"/>
          </a:xfrm>
        </p:spPr>
      </p:pic>
    </p:spTree>
    <p:extLst>
      <p:ext uri="{BB962C8B-B14F-4D97-AF65-F5344CB8AC3E}">
        <p14:creationId xmlns:p14="http://schemas.microsoft.com/office/powerpoint/2010/main" val="3134258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a:t>Lectionary</a:t>
            </a:r>
            <a:br>
              <a:rPr lang="en-CA" dirty="0"/>
            </a:br>
            <a:endParaRPr lang="en-CA" dirty="0"/>
          </a:p>
        </p:txBody>
      </p:sp>
      <p:pic>
        <p:nvPicPr>
          <p:cNvPr id="4" name="Content Placeholder 3"/>
          <p:cNvPicPr>
            <a:picLocks noGrp="1" noChangeAspect="1"/>
          </p:cNvPicPr>
          <p:nvPr>
            <p:ph idx="1"/>
          </p:nvPr>
        </p:nvPicPr>
        <p:blipFill>
          <a:blip r:embed="rId2"/>
          <a:stretch>
            <a:fillRect/>
          </a:stretch>
        </p:blipFill>
        <p:spPr>
          <a:xfrm>
            <a:off x="5598170" y="0"/>
            <a:ext cx="5200770" cy="6730409"/>
          </a:xfrm>
        </p:spPr>
      </p:pic>
      <p:sp>
        <p:nvSpPr>
          <p:cNvPr id="5" name="Rectangle 4"/>
          <p:cNvSpPr/>
          <p:nvPr/>
        </p:nvSpPr>
        <p:spPr>
          <a:xfrm>
            <a:off x="501163" y="1943101"/>
            <a:ext cx="2857499" cy="646331"/>
          </a:xfrm>
          <a:prstGeom prst="rect">
            <a:avLst/>
          </a:prstGeom>
        </p:spPr>
        <p:txBody>
          <a:bodyPr wrap="square">
            <a:spAutoFit/>
          </a:bodyPr>
          <a:lstStyle/>
          <a:p>
            <a:r>
              <a:rPr lang="en-CA" dirty="0"/>
              <a:t>First Sunday of Lent</a:t>
            </a:r>
          </a:p>
          <a:p>
            <a:r>
              <a:rPr lang="en-CA" dirty="0"/>
              <a:t>Year A - Gospel</a:t>
            </a:r>
          </a:p>
        </p:txBody>
      </p:sp>
    </p:spTree>
    <p:extLst>
      <p:ext uri="{BB962C8B-B14F-4D97-AF65-F5344CB8AC3E}">
        <p14:creationId xmlns:p14="http://schemas.microsoft.com/office/powerpoint/2010/main" val="1518221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Lectionary</a:t>
            </a:r>
          </a:p>
        </p:txBody>
      </p:sp>
      <p:pic>
        <p:nvPicPr>
          <p:cNvPr id="4" name="Content Placeholder 3"/>
          <p:cNvPicPr>
            <a:picLocks noGrp="1" noChangeAspect="1"/>
          </p:cNvPicPr>
          <p:nvPr>
            <p:ph idx="1"/>
          </p:nvPr>
        </p:nvPicPr>
        <p:blipFill>
          <a:blip r:embed="rId2"/>
          <a:stretch>
            <a:fillRect/>
          </a:stretch>
        </p:blipFill>
        <p:spPr>
          <a:xfrm>
            <a:off x="5388182" y="0"/>
            <a:ext cx="5201845" cy="6731801"/>
          </a:xfrm>
        </p:spPr>
      </p:pic>
      <p:sp>
        <p:nvSpPr>
          <p:cNvPr id="3" name="TextBox 2"/>
          <p:cNvSpPr txBox="1"/>
          <p:nvPr/>
        </p:nvSpPr>
        <p:spPr>
          <a:xfrm>
            <a:off x="1350335" y="2179674"/>
            <a:ext cx="2892056" cy="923330"/>
          </a:xfrm>
          <a:prstGeom prst="rect">
            <a:avLst/>
          </a:prstGeom>
          <a:noFill/>
        </p:spPr>
        <p:txBody>
          <a:bodyPr wrap="square" rtlCol="0">
            <a:spAutoFit/>
          </a:bodyPr>
          <a:lstStyle/>
          <a:p>
            <a:r>
              <a:rPr lang="en-US" dirty="0"/>
              <a:t>Third Sunday of Easter</a:t>
            </a:r>
          </a:p>
          <a:p>
            <a:endParaRPr lang="en-US" dirty="0"/>
          </a:p>
          <a:p>
            <a:r>
              <a:rPr lang="en-US" dirty="0"/>
              <a:t>Year A</a:t>
            </a:r>
            <a:endParaRPr lang="en-CA" dirty="0"/>
          </a:p>
        </p:txBody>
      </p:sp>
    </p:spTree>
    <p:extLst>
      <p:ext uri="{BB962C8B-B14F-4D97-AF65-F5344CB8AC3E}">
        <p14:creationId xmlns:p14="http://schemas.microsoft.com/office/powerpoint/2010/main" val="2904416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Lectionary</a:t>
            </a:r>
          </a:p>
        </p:txBody>
      </p:sp>
      <p:sp>
        <p:nvSpPr>
          <p:cNvPr id="3" name="Content Placeholder 2"/>
          <p:cNvSpPr>
            <a:spLocks noGrp="1"/>
          </p:cNvSpPr>
          <p:nvPr>
            <p:ph idx="1"/>
          </p:nvPr>
        </p:nvSpPr>
        <p:spPr>
          <a:xfrm>
            <a:off x="281355" y="2015732"/>
            <a:ext cx="10773500" cy="3450613"/>
          </a:xfrm>
        </p:spPr>
        <p:txBody>
          <a:bodyPr/>
          <a:lstStyle/>
          <a:p>
            <a:r>
              <a:rPr lang="en-CA" dirty="0"/>
              <a:t>Third Sunday of Easter</a:t>
            </a:r>
          </a:p>
          <a:p>
            <a:r>
              <a:rPr lang="en-CA" dirty="0"/>
              <a:t>Year A - Gospel</a:t>
            </a:r>
          </a:p>
        </p:txBody>
      </p:sp>
      <p:pic>
        <p:nvPicPr>
          <p:cNvPr id="4" name="Picture 3"/>
          <p:cNvPicPr>
            <a:picLocks noChangeAspect="1"/>
          </p:cNvPicPr>
          <p:nvPr/>
        </p:nvPicPr>
        <p:blipFill>
          <a:blip r:embed="rId2"/>
          <a:stretch>
            <a:fillRect/>
          </a:stretch>
        </p:blipFill>
        <p:spPr>
          <a:xfrm>
            <a:off x="5072615" y="0"/>
            <a:ext cx="5225419" cy="6762307"/>
          </a:xfrm>
          <a:prstGeom prst="rect">
            <a:avLst/>
          </a:prstGeom>
        </p:spPr>
      </p:pic>
    </p:spTree>
    <p:extLst>
      <p:ext uri="{BB962C8B-B14F-4D97-AF65-F5344CB8AC3E}">
        <p14:creationId xmlns:p14="http://schemas.microsoft.com/office/powerpoint/2010/main" val="37235650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Reflection - Living with Christ (Monthly)</a:t>
            </a:r>
          </a:p>
        </p:txBody>
      </p:sp>
      <p:pic>
        <p:nvPicPr>
          <p:cNvPr id="6" name="Content Placeholder 5"/>
          <p:cNvPicPr>
            <a:picLocks noGrp="1" noChangeAspect="1"/>
          </p:cNvPicPr>
          <p:nvPr>
            <p:ph sz="half" idx="1"/>
          </p:nvPr>
        </p:nvPicPr>
        <p:blipFill>
          <a:blip r:embed="rId2"/>
          <a:stretch>
            <a:fillRect/>
          </a:stretch>
        </p:blipFill>
        <p:spPr>
          <a:xfrm>
            <a:off x="2288329" y="1500553"/>
            <a:ext cx="3892948" cy="5158155"/>
          </a:xfrm>
        </p:spPr>
      </p:pic>
      <p:pic>
        <p:nvPicPr>
          <p:cNvPr id="3" name="Picture 2"/>
          <p:cNvPicPr>
            <a:picLocks noChangeAspect="1"/>
          </p:cNvPicPr>
          <p:nvPr/>
        </p:nvPicPr>
        <p:blipFill>
          <a:blip r:embed="rId3"/>
          <a:stretch>
            <a:fillRect/>
          </a:stretch>
        </p:blipFill>
        <p:spPr>
          <a:xfrm>
            <a:off x="6258775" y="1500553"/>
            <a:ext cx="4250388" cy="5158155"/>
          </a:xfrm>
          <a:prstGeom prst="rect">
            <a:avLst/>
          </a:prstGeom>
        </p:spPr>
      </p:pic>
      <p:sp>
        <p:nvSpPr>
          <p:cNvPr id="5" name="Content Placeholder 4"/>
          <p:cNvSpPr>
            <a:spLocks noGrp="1"/>
          </p:cNvSpPr>
          <p:nvPr>
            <p:ph sz="half" idx="2"/>
          </p:nvPr>
        </p:nvSpPr>
        <p:spPr/>
        <p:txBody>
          <a:bodyPr/>
          <a:lstStyle/>
          <a:p>
            <a:endParaRPr lang="en-CA" dirty="0"/>
          </a:p>
        </p:txBody>
      </p:sp>
    </p:spTree>
    <p:extLst>
      <p:ext uri="{BB962C8B-B14F-4D97-AF65-F5344CB8AC3E}">
        <p14:creationId xmlns:p14="http://schemas.microsoft.com/office/powerpoint/2010/main" val="22801192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Reflection - Living with Christ (year)</a:t>
            </a:r>
          </a:p>
        </p:txBody>
      </p:sp>
      <p:pic>
        <p:nvPicPr>
          <p:cNvPr id="9" name="Content Placeholder 8"/>
          <p:cNvPicPr>
            <a:picLocks noGrp="1" noChangeAspect="1"/>
          </p:cNvPicPr>
          <p:nvPr>
            <p:ph sz="half" idx="2"/>
          </p:nvPr>
        </p:nvPicPr>
        <p:blipFill>
          <a:blip r:embed="rId2"/>
          <a:stretch>
            <a:fillRect/>
          </a:stretch>
        </p:blipFill>
        <p:spPr>
          <a:xfrm>
            <a:off x="4619332" y="1520146"/>
            <a:ext cx="3129135" cy="5082838"/>
          </a:xfrm>
        </p:spPr>
      </p:pic>
      <p:pic>
        <p:nvPicPr>
          <p:cNvPr id="8" name="Content Placeholder 7"/>
          <p:cNvPicPr>
            <a:picLocks noGrp="1" noChangeAspect="1"/>
          </p:cNvPicPr>
          <p:nvPr>
            <p:ph sz="half" idx="1"/>
          </p:nvPr>
        </p:nvPicPr>
        <p:blipFill>
          <a:blip r:embed="rId3"/>
          <a:stretch>
            <a:fillRect/>
          </a:stretch>
        </p:blipFill>
        <p:spPr>
          <a:xfrm>
            <a:off x="1077305" y="1520146"/>
            <a:ext cx="3170115" cy="4986162"/>
          </a:xfrm>
        </p:spPr>
      </p:pic>
      <p:pic>
        <p:nvPicPr>
          <p:cNvPr id="10" name="Picture 9"/>
          <p:cNvPicPr>
            <a:picLocks noChangeAspect="1"/>
          </p:cNvPicPr>
          <p:nvPr/>
        </p:nvPicPr>
        <p:blipFill>
          <a:blip r:embed="rId4"/>
          <a:stretch>
            <a:fillRect/>
          </a:stretch>
        </p:blipFill>
        <p:spPr>
          <a:xfrm>
            <a:off x="8047524" y="1520146"/>
            <a:ext cx="3007328" cy="5079946"/>
          </a:xfrm>
          <a:prstGeom prst="rect">
            <a:avLst/>
          </a:prstGeom>
        </p:spPr>
      </p:pic>
    </p:spTree>
    <p:extLst>
      <p:ext uri="{BB962C8B-B14F-4D97-AF65-F5344CB8AC3E}">
        <p14:creationId xmlns:p14="http://schemas.microsoft.com/office/powerpoint/2010/main" val="12534157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Reflection - The word among us</a:t>
            </a:r>
            <a:endParaRPr lang="en-CA" dirty="0"/>
          </a:p>
        </p:txBody>
      </p:sp>
      <p:pic>
        <p:nvPicPr>
          <p:cNvPr id="8" name="Content Placeholder 7"/>
          <p:cNvPicPr>
            <a:picLocks noGrp="1" noChangeAspect="1"/>
          </p:cNvPicPr>
          <p:nvPr>
            <p:ph sz="half" idx="1"/>
          </p:nvPr>
        </p:nvPicPr>
        <p:blipFill>
          <a:blip r:embed="rId2"/>
          <a:stretch>
            <a:fillRect/>
          </a:stretch>
        </p:blipFill>
        <p:spPr>
          <a:xfrm>
            <a:off x="1887416" y="1347665"/>
            <a:ext cx="3504826" cy="5416550"/>
          </a:xfrm>
        </p:spPr>
      </p:pic>
      <p:pic>
        <p:nvPicPr>
          <p:cNvPr id="9" name="Content Placeholder 8"/>
          <p:cNvPicPr>
            <a:picLocks noGrp="1" noChangeAspect="1"/>
          </p:cNvPicPr>
          <p:nvPr>
            <p:ph sz="half" idx="2"/>
          </p:nvPr>
        </p:nvPicPr>
        <p:blipFill>
          <a:blip r:embed="rId3"/>
          <a:stretch>
            <a:fillRect/>
          </a:stretch>
        </p:blipFill>
        <p:spPr>
          <a:xfrm>
            <a:off x="6986955" y="1230340"/>
            <a:ext cx="3465442" cy="5440090"/>
          </a:xfrm>
        </p:spPr>
      </p:pic>
    </p:spTree>
    <p:extLst>
      <p:ext uri="{BB962C8B-B14F-4D97-AF65-F5344CB8AC3E}">
        <p14:creationId xmlns:p14="http://schemas.microsoft.com/office/powerpoint/2010/main" val="21467018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8977" y="804519"/>
            <a:ext cx="10735877" cy="1049235"/>
          </a:xfrm>
        </p:spPr>
        <p:txBody>
          <a:bodyPr/>
          <a:lstStyle/>
          <a:p>
            <a:r>
              <a:rPr lang="en-CA" dirty="0"/>
              <a:t>Roman Missal</a:t>
            </a:r>
            <a:br>
              <a:rPr lang="en-CA" dirty="0"/>
            </a:br>
            <a:r>
              <a:rPr lang="en-CA" dirty="0"/>
              <a:t>creed</a:t>
            </a:r>
          </a:p>
        </p:txBody>
      </p:sp>
      <p:pic>
        <p:nvPicPr>
          <p:cNvPr id="4" name="Content Placeholder 3"/>
          <p:cNvPicPr>
            <a:picLocks noGrp="1" noChangeAspect="1"/>
          </p:cNvPicPr>
          <p:nvPr>
            <p:ph idx="1"/>
          </p:nvPr>
        </p:nvPicPr>
        <p:blipFill>
          <a:blip r:embed="rId2"/>
          <a:stretch>
            <a:fillRect/>
          </a:stretch>
        </p:blipFill>
        <p:spPr>
          <a:xfrm>
            <a:off x="4005179" y="382962"/>
            <a:ext cx="8186821" cy="6326181"/>
          </a:xfrm>
        </p:spPr>
      </p:pic>
    </p:spTree>
    <p:extLst>
      <p:ext uri="{BB962C8B-B14F-4D97-AF65-F5344CB8AC3E}">
        <p14:creationId xmlns:p14="http://schemas.microsoft.com/office/powerpoint/2010/main" val="22173659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Roman Missal</a:t>
            </a:r>
            <a:br>
              <a:rPr lang="en-CA" dirty="0"/>
            </a:br>
            <a:r>
              <a:rPr lang="en-CA" dirty="0"/>
              <a:t>Prayer of the Faithful</a:t>
            </a:r>
          </a:p>
        </p:txBody>
      </p:sp>
      <p:pic>
        <p:nvPicPr>
          <p:cNvPr id="6" name="Content Placeholder 5"/>
          <p:cNvPicPr>
            <a:picLocks noGrp="1" noChangeAspect="1"/>
          </p:cNvPicPr>
          <p:nvPr>
            <p:ph sz="half" idx="1"/>
          </p:nvPr>
        </p:nvPicPr>
        <p:blipFill>
          <a:blip r:embed="rId2"/>
          <a:stretch>
            <a:fillRect/>
          </a:stretch>
        </p:blipFill>
        <p:spPr>
          <a:xfrm>
            <a:off x="832338" y="2017713"/>
            <a:ext cx="3371961" cy="4721857"/>
          </a:xfrm>
        </p:spPr>
      </p:pic>
      <p:pic>
        <p:nvPicPr>
          <p:cNvPr id="7" name="Content Placeholder 6"/>
          <p:cNvPicPr>
            <a:picLocks noGrp="1" noChangeAspect="1"/>
          </p:cNvPicPr>
          <p:nvPr>
            <p:ph sz="half" idx="2"/>
          </p:nvPr>
        </p:nvPicPr>
        <p:blipFill>
          <a:blip r:embed="rId3"/>
          <a:stretch>
            <a:fillRect/>
          </a:stretch>
        </p:blipFill>
        <p:spPr>
          <a:xfrm>
            <a:off x="4204299" y="1985496"/>
            <a:ext cx="3097011" cy="4786290"/>
          </a:xfrm>
        </p:spPr>
      </p:pic>
      <p:pic>
        <p:nvPicPr>
          <p:cNvPr id="5" name="Content Placeholder 4"/>
          <p:cNvPicPr>
            <a:picLocks noChangeAspect="1"/>
          </p:cNvPicPr>
          <p:nvPr/>
        </p:nvPicPr>
        <p:blipFill>
          <a:blip r:embed="rId4"/>
          <a:stretch>
            <a:fillRect/>
          </a:stretch>
        </p:blipFill>
        <p:spPr>
          <a:xfrm>
            <a:off x="7301309" y="1953204"/>
            <a:ext cx="3097059" cy="4786366"/>
          </a:xfrm>
          <a:prstGeom prst="rect">
            <a:avLst/>
          </a:prstGeom>
        </p:spPr>
      </p:pic>
    </p:spTree>
    <p:extLst>
      <p:ext uri="{BB962C8B-B14F-4D97-AF65-F5344CB8AC3E}">
        <p14:creationId xmlns:p14="http://schemas.microsoft.com/office/powerpoint/2010/main" val="23815652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655" y="369277"/>
            <a:ext cx="10659200" cy="1484477"/>
          </a:xfrm>
        </p:spPr>
        <p:txBody>
          <a:bodyPr/>
          <a:lstStyle/>
          <a:p>
            <a:r>
              <a:rPr lang="en-CA" dirty="0"/>
              <a:t>Roman Missal</a:t>
            </a:r>
            <a:br>
              <a:rPr lang="en-CA" dirty="0"/>
            </a:br>
            <a:r>
              <a:rPr lang="en-CA" dirty="0"/>
              <a:t>collection</a:t>
            </a:r>
          </a:p>
        </p:txBody>
      </p:sp>
      <p:pic>
        <p:nvPicPr>
          <p:cNvPr id="4" name="Content Placeholder 3"/>
          <p:cNvPicPr>
            <a:picLocks noGrp="1" noChangeAspect="1"/>
          </p:cNvPicPr>
          <p:nvPr>
            <p:ph idx="1"/>
          </p:nvPr>
        </p:nvPicPr>
        <p:blipFill>
          <a:blip r:embed="rId2"/>
          <a:stretch>
            <a:fillRect/>
          </a:stretch>
        </p:blipFill>
        <p:spPr>
          <a:xfrm>
            <a:off x="4229100" y="2397919"/>
            <a:ext cx="4048125" cy="2686050"/>
          </a:xfrm>
        </p:spPr>
      </p:pic>
    </p:spTree>
    <p:extLst>
      <p:ext uri="{BB962C8B-B14F-4D97-AF65-F5344CB8AC3E}">
        <p14:creationId xmlns:p14="http://schemas.microsoft.com/office/powerpoint/2010/main" val="37647215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069" y="422031"/>
            <a:ext cx="10676785" cy="1431723"/>
          </a:xfrm>
        </p:spPr>
        <p:txBody>
          <a:bodyPr>
            <a:normAutofit fontScale="90000"/>
          </a:bodyPr>
          <a:lstStyle/>
          <a:p>
            <a:r>
              <a:rPr lang="en-CA" dirty="0"/>
              <a:t>Roman Missal</a:t>
            </a:r>
            <a:br>
              <a:rPr lang="en-CA" dirty="0"/>
            </a:br>
            <a:r>
              <a:rPr lang="en-CA" dirty="0"/>
              <a:t>The Lord’s </a:t>
            </a:r>
            <a:br>
              <a:rPr lang="en-CA" dirty="0"/>
            </a:br>
            <a:r>
              <a:rPr lang="en-CA" dirty="0"/>
              <a:t>Prayer</a:t>
            </a:r>
            <a:br>
              <a:rPr lang="en-CA" dirty="0"/>
            </a:br>
            <a:br>
              <a:rPr lang="en-CA" dirty="0"/>
            </a:br>
            <a:r>
              <a:rPr lang="en-CA" dirty="0"/>
              <a:t>and “Deliver Us”</a:t>
            </a:r>
            <a:br>
              <a:rPr lang="en-CA" dirty="0"/>
            </a:br>
            <a:br>
              <a:rPr lang="en-CA" dirty="0"/>
            </a:br>
            <a:r>
              <a:rPr lang="en-CA" sz="2700" dirty="0"/>
              <a:t>Remain </a:t>
            </a:r>
            <a:br>
              <a:rPr lang="en-CA" sz="2700" dirty="0"/>
            </a:br>
            <a:r>
              <a:rPr lang="en-CA" sz="2700" dirty="0"/>
              <a:t>at the chair</a:t>
            </a:r>
          </a:p>
        </p:txBody>
      </p:sp>
      <p:pic>
        <p:nvPicPr>
          <p:cNvPr id="4" name="Content Placeholder 3"/>
          <p:cNvPicPr>
            <a:picLocks noGrp="1" noChangeAspect="1"/>
          </p:cNvPicPr>
          <p:nvPr>
            <p:ph idx="1"/>
          </p:nvPr>
        </p:nvPicPr>
        <p:blipFill>
          <a:blip r:embed="rId2"/>
          <a:stretch>
            <a:fillRect/>
          </a:stretch>
        </p:blipFill>
        <p:spPr>
          <a:xfrm>
            <a:off x="3576613" y="0"/>
            <a:ext cx="8615387" cy="6657345"/>
          </a:xfrm>
        </p:spPr>
      </p:pic>
    </p:spTree>
    <p:extLst>
      <p:ext uri="{BB962C8B-B14F-4D97-AF65-F5344CB8AC3E}">
        <p14:creationId xmlns:p14="http://schemas.microsoft.com/office/powerpoint/2010/main" val="20294704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069" y="422031"/>
            <a:ext cx="10676785" cy="1431723"/>
          </a:xfrm>
        </p:spPr>
        <p:txBody>
          <a:bodyPr>
            <a:normAutofit fontScale="90000"/>
          </a:bodyPr>
          <a:lstStyle/>
          <a:p>
            <a:r>
              <a:rPr lang="en-CA" dirty="0"/>
              <a:t>Roman Missal</a:t>
            </a:r>
            <a:br>
              <a:rPr lang="en-CA" dirty="0"/>
            </a:br>
            <a:r>
              <a:rPr lang="en-CA" dirty="0"/>
              <a:t>Prayer for</a:t>
            </a:r>
            <a:br>
              <a:rPr lang="en-CA" dirty="0"/>
            </a:br>
            <a:r>
              <a:rPr lang="en-CA" dirty="0"/>
              <a:t>spiritual </a:t>
            </a:r>
            <a:br>
              <a:rPr lang="en-CA" dirty="0"/>
            </a:br>
            <a:br>
              <a:rPr lang="en-CA" dirty="0"/>
            </a:br>
            <a:r>
              <a:rPr lang="en-CA" dirty="0"/>
              <a:t>communion</a:t>
            </a:r>
            <a:br>
              <a:rPr lang="en-CA" dirty="0"/>
            </a:br>
            <a:r>
              <a:rPr lang="en-CA" dirty="0"/>
              <a:t>and </a:t>
            </a:r>
            <a:br>
              <a:rPr lang="en-CA" dirty="0"/>
            </a:br>
            <a:r>
              <a:rPr lang="en-CA" dirty="0"/>
              <a:t>blessing</a:t>
            </a:r>
            <a:br>
              <a:rPr lang="en-CA" dirty="0"/>
            </a:br>
            <a:br>
              <a:rPr lang="en-CA" dirty="0"/>
            </a:br>
            <a:r>
              <a:rPr lang="en-CA" dirty="0"/>
              <a:t>Place </a:t>
            </a:r>
            <a:r>
              <a:rPr lang="en-CA" sz="2700" dirty="0"/>
              <a:t>insert 2</a:t>
            </a:r>
            <a:br>
              <a:rPr lang="en-CA" sz="2700" dirty="0"/>
            </a:br>
            <a:r>
              <a:rPr lang="en-CA" sz="2700" dirty="0"/>
              <a:t>between </a:t>
            </a:r>
            <a:br>
              <a:rPr lang="en-CA" sz="2700" dirty="0"/>
            </a:br>
            <a:r>
              <a:rPr lang="en-CA" sz="2700" dirty="0"/>
              <a:t>pages 642 and 643</a:t>
            </a:r>
          </a:p>
        </p:txBody>
      </p:sp>
      <p:pic>
        <p:nvPicPr>
          <p:cNvPr id="6" name="Content Placeholder 5"/>
          <p:cNvPicPr>
            <a:picLocks noGrp="1" noChangeAspect="1"/>
          </p:cNvPicPr>
          <p:nvPr>
            <p:ph idx="1"/>
          </p:nvPr>
        </p:nvPicPr>
        <p:blipFill>
          <a:blip r:embed="rId2"/>
          <a:stretch>
            <a:fillRect/>
          </a:stretch>
        </p:blipFill>
        <p:spPr>
          <a:xfrm>
            <a:off x="3329381" y="165356"/>
            <a:ext cx="8463845" cy="6540244"/>
          </a:xfrm>
        </p:spPr>
      </p:pic>
      <p:pic>
        <p:nvPicPr>
          <p:cNvPr id="8" name="Picture 7"/>
          <p:cNvPicPr>
            <a:picLocks noChangeAspect="1"/>
          </p:cNvPicPr>
          <p:nvPr/>
        </p:nvPicPr>
        <p:blipFill>
          <a:blip r:embed="rId3"/>
          <a:stretch>
            <a:fillRect/>
          </a:stretch>
        </p:blipFill>
        <p:spPr>
          <a:xfrm>
            <a:off x="7197969" y="165356"/>
            <a:ext cx="4782535" cy="6540244"/>
          </a:xfrm>
          <a:prstGeom prst="rect">
            <a:avLst/>
          </a:prstGeom>
        </p:spPr>
      </p:pic>
    </p:spTree>
    <p:extLst>
      <p:ext uri="{BB962C8B-B14F-4D97-AF65-F5344CB8AC3E}">
        <p14:creationId xmlns:p14="http://schemas.microsoft.com/office/powerpoint/2010/main" val="2302181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8069" y="422031"/>
            <a:ext cx="10676785" cy="1431723"/>
          </a:xfrm>
        </p:spPr>
        <p:txBody>
          <a:bodyPr>
            <a:normAutofit fontScale="90000"/>
          </a:bodyPr>
          <a:lstStyle/>
          <a:p>
            <a:r>
              <a:rPr lang="en-CA" dirty="0"/>
              <a:t>Roman Missal</a:t>
            </a:r>
            <a:br>
              <a:rPr lang="en-CA" dirty="0"/>
            </a:br>
            <a:r>
              <a:rPr lang="en-CA" dirty="0"/>
              <a:t>Prayer for</a:t>
            </a:r>
            <a:br>
              <a:rPr lang="en-CA" dirty="0"/>
            </a:br>
            <a:r>
              <a:rPr lang="en-CA" dirty="0"/>
              <a:t>spiritual </a:t>
            </a:r>
            <a:br>
              <a:rPr lang="en-CA" dirty="0"/>
            </a:br>
            <a:br>
              <a:rPr lang="en-CA" dirty="0"/>
            </a:br>
            <a:r>
              <a:rPr lang="en-CA" dirty="0"/>
              <a:t>communion</a:t>
            </a:r>
            <a:br>
              <a:rPr lang="en-CA" dirty="0"/>
            </a:br>
            <a:r>
              <a:rPr lang="en-CA" dirty="0"/>
              <a:t>and </a:t>
            </a:r>
            <a:br>
              <a:rPr lang="en-CA" dirty="0"/>
            </a:br>
            <a:r>
              <a:rPr lang="en-CA" dirty="0"/>
              <a:t>blessing</a:t>
            </a:r>
          </a:p>
        </p:txBody>
      </p:sp>
      <p:pic>
        <p:nvPicPr>
          <p:cNvPr id="6" name="Content Placeholder 5"/>
          <p:cNvPicPr>
            <a:picLocks noGrp="1" noChangeAspect="1"/>
          </p:cNvPicPr>
          <p:nvPr>
            <p:ph idx="1"/>
          </p:nvPr>
        </p:nvPicPr>
        <p:blipFill>
          <a:blip r:embed="rId2"/>
          <a:stretch>
            <a:fillRect/>
          </a:stretch>
        </p:blipFill>
        <p:spPr>
          <a:xfrm>
            <a:off x="3084036" y="88509"/>
            <a:ext cx="9338655" cy="6042660"/>
          </a:xfrm>
        </p:spPr>
      </p:pic>
    </p:spTree>
    <p:extLst>
      <p:ext uri="{BB962C8B-B14F-4D97-AF65-F5344CB8AC3E}">
        <p14:creationId xmlns:p14="http://schemas.microsoft.com/office/powerpoint/2010/main" val="3743163629"/>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429</TotalTime>
  <Words>750</Words>
  <Application>Microsoft Office PowerPoint</Application>
  <PresentationFormat>Widescreen</PresentationFormat>
  <Paragraphs>130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Gill Sans MT</vt:lpstr>
      <vt:lpstr>Gallery</vt:lpstr>
      <vt:lpstr>Liturgy of the Word on Sunday </vt:lpstr>
      <vt:lpstr>Decree of the Archbishop</vt:lpstr>
      <vt:lpstr>Part One </vt:lpstr>
      <vt:lpstr>Parts of the liturgy – Roman Missal</vt:lpstr>
      <vt:lpstr>Parts of the Liturgy – local choices</vt:lpstr>
      <vt:lpstr>Three parts to order of Service</vt:lpstr>
      <vt:lpstr>1) Introductory Rites</vt:lpstr>
      <vt:lpstr>2) Liturgy of the Word</vt:lpstr>
      <vt:lpstr>3) Concluding Rite</vt:lpstr>
      <vt:lpstr>Part two </vt:lpstr>
      <vt:lpstr>What you will need: Liturgical Books</vt:lpstr>
      <vt:lpstr>What you will need: Liturgical Books</vt:lpstr>
      <vt:lpstr>What you will need: Liturgical Books</vt:lpstr>
      <vt:lpstr>Using the Ordo </vt:lpstr>
      <vt:lpstr>Using the  Ordo   </vt:lpstr>
      <vt:lpstr>Ordo      </vt:lpstr>
      <vt:lpstr>Ordo</vt:lpstr>
      <vt:lpstr>Preparations</vt:lpstr>
      <vt:lpstr>Preparations</vt:lpstr>
      <vt:lpstr>Part three </vt:lpstr>
      <vt:lpstr>understanding liturgical prayers  Penitential Act – collect – prayer of the faithful - lord’s prayer</vt:lpstr>
      <vt:lpstr>Roman missal - Beginning the Celebration</vt:lpstr>
      <vt:lpstr>Roman Missal Penitential  act</vt:lpstr>
      <vt:lpstr>Roman Missal Gloria</vt:lpstr>
      <vt:lpstr>Roman Missal Collect</vt:lpstr>
      <vt:lpstr>Roman Missal Collect</vt:lpstr>
      <vt:lpstr>Lectionary</vt:lpstr>
      <vt:lpstr>Lectionary </vt:lpstr>
      <vt:lpstr>Lectionary</vt:lpstr>
      <vt:lpstr>Lectionary</vt:lpstr>
      <vt:lpstr>Reflection - Living with Christ (Monthly)</vt:lpstr>
      <vt:lpstr>Reflection - Living with Christ (year)</vt:lpstr>
      <vt:lpstr>Reflection - The word among us</vt:lpstr>
      <vt:lpstr>Roman Missal creed</vt:lpstr>
      <vt:lpstr>Roman Missal Prayer of the Faithful</vt:lpstr>
      <vt:lpstr>Roman Missal collection</vt:lpstr>
      <vt:lpstr>Roman Missal The Lord’s  Prayer  and “Deliver Us”  Remain  at the chair</vt:lpstr>
      <vt:lpstr>Roman Missal Prayer for spiritual   communion and  blessing  Place insert 2 between  pages 642 and 643</vt:lpstr>
      <vt:lpstr>Roman Missal Prayer for spiritual   communion and  blessing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Liturgy of the Word on Sunday</dc:title>
  <dc:creator>John Hibbard</dc:creator>
  <cp:lastModifiedBy>Chancery</cp:lastModifiedBy>
  <cp:revision>78</cp:revision>
  <dcterms:created xsi:type="dcterms:W3CDTF">2017-01-30T19:47:02Z</dcterms:created>
  <dcterms:modified xsi:type="dcterms:W3CDTF">2019-08-21T19:04:29Z</dcterms:modified>
</cp:coreProperties>
</file>