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6" r:id="rId3"/>
    <p:sldId id="267" r:id="rId4"/>
    <p:sldId id="257" r:id="rId5"/>
    <p:sldId id="268" r:id="rId6"/>
    <p:sldId id="270" r:id="rId7"/>
    <p:sldId id="258" r:id="rId8"/>
    <p:sldId id="259" r:id="rId9"/>
    <p:sldId id="260" r:id="rId10"/>
    <p:sldId id="261" r:id="rId11"/>
    <p:sldId id="262" r:id="rId12"/>
    <p:sldId id="263" r:id="rId13"/>
    <p:sldId id="264"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73" d="100"/>
          <a:sy n="73" d="100"/>
        </p:scale>
        <p:origin x="34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8/21/2019</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8/21/2019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8/21/2019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8/21/2019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8/21/2019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8/21/2019</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8/21/2019</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a:t>Pastoral Notes</a:t>
            </a:r>
          </a:p>
        </p:txBody>
      </p:sp>
      <p:sp>
        <p:nvSpPr>
          <p:cNvPr id="3" name="Subtitle 2"/>
          <p:cNvSpPr>
            <a:spLocks noGrp="1"/>
          </p:cNvSpPr>
          <p:nvPr>
            <p:ph type="subTitle" idx="1"/>
          </p:nvPr>
        </p:nvSpPr>
        <p:spPr/>
        <p:txBody>
          <a:bodyPr/>
          <a:lstStyle/>
          <a:p>
            <a:r>
              <a:rPr lang="en-CA" dirty="0"/>
              <a:t>Liturgy of the Word on Sunday</a:t>
            </a:r>
          </a:p>
          <a:p>
            <a:r>
              <a:rPr lang="en-CA" dirty="0"/>
              <a:t>In exceptional circumstances</a:t>
            </a:r>
          </a:p>
        </p:txBody>
      </p:sp>
    </p:spTree>
    <p:extLst>
      <p:ext uri="{BB962C8B-B14F-4D97-AF65-F5344CB8AC3E}">
        <p14:creationId xmlns:p14="http://schemas.microsoft.com/office/powerpoint/2010/main" val="4063477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No. 1 – Emergency situation </a:t>
            </a:r>
          </a:p>
        </p:txBody>
      </p:sp>
      <p:sp>
        <p:nvSpPr>
          <p:cNvPr id="3" name="Content Placeholder 2"/>
          <p:cNvSpPr>
            <a:spLocks noGrp="1"/>
          </p:cNvSpPr>
          <p:nvPr>
            <p:ph idx="1"/>
          </p:nvPr>
        </p:nvSpPr>
        <p:spPr/>
        <p:txBody>
          <a:bodyPr/>
          <a:lstStyle/>
          <a:p>
            <a:r>
              <a:rPr lang="en-CA" dirty="0"/>
              <a:t>To be used in the case of sudden illness or severe weather, when the priest is impeded from celebrating the Sunday Eucharist. </a:t>
            </a:r>
          </a:p>
          <a:p>
            <a:r>
              <a:rPr lang="en-CA" dirty="0"/>
              <a:t>Deacons and suitable lay people are to be trained in order that they may be ready to lead a Sunday Liturgy of the Word in such circumstances. </a:t>
            </a:r>
          </a:p>
          <a:p>
            <a:r>
              <a:rPr lang="en-CA" dirty="0"/>
              <a:t>The lay leaders are to be commissioned by the Diocesan Bishop at the end of their training.</a:t>
            </a:r>
          </a:p>
          <a:p>
            <a:endParaRPr lang="en-CA" dirty="0"/>
          </a:p>
        </p:txBody>
      </p:sp>
    </p:spTree>
    <p:extLst>
      <p:ext uri="{BB962C8B-B14F-4D97-AF65-F5344CB8AC3E}">
        <p14:creationId xmlns:p14="http://schemas.microsoft.com/office/powerpoint/2010/main" val="2534207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No 2. – deacons and lay leaders of prayer </a:t>
            </a:r>
          </a:p>
        </p:txBody>
      </p:sp>
      <p:sp>
        <p:nvSpPr>
          <p:cNvPr id="3" name="Content Placeholder 2"/>
          <p:cNvSpPr>
            <a:spLocks noGrp="1"/>
          </p:cNvSpPr>
          <p:nvPr>
            <p:ph idx="1"/>
          </p:nvPr>
        </p:nvSpPr>
        <p:spPr/>
        <p:txBody>
          <a:bodyPr/>
          <a:lstStyle/>
          <a:p>
            <a:r>
              <a:rPr lang="en-CA" dirty="0"/>
              <a:t>When the Eucharist cannot be celebrated, the tradition of the Church still invites the faithful to respond to God’s call to gather together, join in prayer and listen to the words of Scripture. This Ritual will help the faithful to fulfill these important elements of the Sunday tradition, even if they cannot celebrate the Holy Sacrifice of the Mass.</a:t>
            </a:r>
          </a:p>
          <a:p>
            <a:r>
              <a:rPr lang="en-CA" dirty="0"/>
              <a:t>In this Ritual the term “Leader of Prayer” refers to any person, lay or Deacon who leads the service. </a:t>
            </a:r>
          </a:p>
          <a:p>
            <a:endParaRPr lang="en-CA" dirty="0"/>
          </a:p>
          <a:p>
            <a:endParaRPr lang="en-CA" dirty="0"/>
          </a:p>
        </p:txBody>
      </p:sp>
    </p:spTree>
    <p:extLst>
      <p:ext uri="{BB962C8B-B14F-4D97-AF65-F5344CB8AC3E}">
        <p14:creationId xmlns:p14="http://schemas.microsoft.com/office/powerpoint/2010/main" val="38796387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No. 3 - Format</a:t>
            </a:r>
          </a:p>
        </p:txBody>
      </p:sp>
      <p:sp>
        <p:nvSpPr>
          <p:cNvPr id="3" name="Content Placeholder 2"/>
          <p:cNvSpPr>
            <a:spLocks noGrp="1"/>
          </p:cNvSpPr>
          <p:nvPr>
            <p:ph idx="1"/>
          </p:nvPr>
        </p:nvSpPr>
        <p:spPr/>
        <p:txBody>
          <a:bodyPr/>
          <a:lstStyle/>
          <a:p>
            <a:r>
              <a:rPr lang="en-CA" dirty="0"/>
              <a:t>Liturgy of the Word of the Sunday Eucharist to be followed</a:t>
            </a:r>
          </a:p>
          <a:p>
            <a:r>
              <a:rPr lang="en-CA" dirty="0"/>
              <a:t>Readings of the Sunday or Solemnity are used as usual.</a:t>
            </a:r>
          </a:p>
          <a:p>
            <a:r>
              <a:rPr lang="en-CA" dirty="0"/>
              <a:t>No other readings, even of a religious nature, may replace or be added to the scriptural texts. </a:t>
            </a:r>
          </a:p>
          <a:p>
            <a:endParaRPr lang="en-CA" dirty="0"/>
          </a:p>
        </p:txBody>
      </p:sp>
    </p:spTree>
    <p:extLst>
      <p:ext uri="{BB962C8B-B14F-4D97-AF65-F5344CB8AC3E}">
        <p14:creationId xmlns:p14="http://schemas.microsoft.com/office/powerpoint/2010/main" val="1331748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No. 3 - Two Additional Elements</a:t>
            </a:r>
          </a:p>
        </p:txBody>
      </p:sp>
      <p:sp>
        <p:nvSpPr>
          <p:cNvPr id="3" name="Content Placeholder 2"/>
          <p:cNvSpPr>
            <a:spLocks noGrp="1"/>
          </p:cNvSpPr>
          <p:nvPr>
            <p:ph idx="1"/>
          </p:nvPr>
        </p:nvSpPr>
        <p:spPr/>
        <p:txBody>
          <a:bodyPr/>
          <a:lstStyle/>
          <a:p>
            <a:r>
              <a:rPr lang="en-CA" dirty="0"/>
              <a:t>Introduction to the celebration which explains why the Mass is not being celebrated</a:t>
            </a:r>
          </a:p>
          <a:p>
            <a:r>
              <a:rPr lang="en-CA" dirty="0"/>
              <a:t>Prayer for Spiritual Communion, since Communion will not be distributed</a:t>
            </a:r>
          </a:p>
        </p:txBody>
      </p:sp>
    </p:spTree>
    <p:extLst>
      <p:ext uri="{BB962C8B-B14F-4D97-AF65-F5344CB8AC3E}">
        <p14:creationId xmlns:p14="http://schemas.microsoft.com/office/powerpoint/2010/main" val="1363135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a:t>No. 3 – format – Liturgy of the word</a:t>
            </a:r>
          </a:p>
        </p:txBody>
      </p:sp>
      <p:sp>
        <p:nvSpPr>
          <p:cNvPr id="5" name="Content Placeholder 4"/>
          <p:cNvSpPr>
            <a:spLocks noGrp="1"/>
          </p:cNvSpPr>
          <p:nvPr>
            <p:ph sz="half" idx="1"/>
          </p:nvPr>
        </p:nvSpPr>
        <p:spPr>
          <a:xfrm>
            <a:off x="1116419" y="2010878"/>
            <a:ext cx="4976064" cy="3762601"/>
          </a:xfrm>
        </p:spPr>
        <p:txBody>
          <a:bodyPr>
            <a:normAutofit fontScale="77500" lnSpcReduction="20000"/>
          </a:bodyPr>
          <a:lstStyle/>
          <a:p>
            <a:r>
              <a:rPr lang="en-CA" dirty="0">
                <a:solidFill>
                  <a:srgbClr val="FF0000"/>
                </a:solidFill>
              </a:rPr>
              <a:t>INTRODUCTORY RITE</a:t>
            </a:r>
          </a:p>
          <a:p>
            <a:r>
              <a:rPr lang="en-CA" dirty="0"/>
              <a:t>Entrance Hymn</a:t>
            </a:r>
          </a:p>
          <a:p>
            <a:r>
              <a:rPr lang="en-US" b="1">
                <a:solidFill>
                  <a:srgbClr val="7030A0"/>
                </a:solidFill>
              </a:rPr>
              <a:t>Explanatory Remark</a:t>
            </a:r>
            <a:endParaRPr lang="en-CA" b="1" dirty="0">
              <a:solidFill>
                <a:srgbClr val="7030A0"/>
              </a:solidFill>
            </a:endParaRPr>
          </a:p>
          <a:p>
            <a:r>
              <a:rPr lang="en-CA" dirty="0"/>
              <a:t>Sign of the Cross and Greeting</a:t>
            </a:r>
          </a:p>
          <a:p>
            <a:r>
              <a:rPr lang="en-CA" dirty="0"/>
              <a:t>Penitential Act</a:t>
            </a:r>
          </a:p>
          <a:p>
            <a:r>
              <a:rPr lang="en-CA" dirty="0"/>
              <a:t>Glory to God (except Advent /Lent)</a:t>
            </a:r>
          </a:p>
          <a:p>
            <a:r>
              <a:rPr lang="en-CA" dirty="0"/>
              <a:t>Collect Prayer</a:t>
            </a:r>
          </a:p>
          <a:p>
            <a:r>
              <a:rPr lang="en-CA" dirty="0">
                <a:solidFill>
                  <a:srgbClr val="FF0000"/>
                </a:solidFill>
              </a:rPr>
              <a:t>LITURGY OF THE WORD</a:t>
            </a:r>
          </a:p>
          <a:p>
            <a:r>
              <a:rPr lang="en-CA" dirty="0"/>
              <a:t>First Reading and Psalm</a:t>
            </a:r>
          </a:p>
          <a:p>
            <a:r>
              <a:rPr lang="en-CA" dirty="0"/>
              <a:t>Second Reading</a:t>
            </a:r>
          </a:p>
          <a:p>
            <a:endParaRPr lang="en-CA" dirty="0"/>
          </a:p>
        </p:txBody>
      </p:sp>
      <p:sp>
        <p:nvSpPr>
          <p:cNvPr id="6" name="Content Placeholder 5"/>
          <p:cNvSpPr>
            <a:spLocks noGrp="1"/>
          </p:cNvSpPr>
          <p:nvPr>
            <p:ph sz="half" idx="2"/>
          </p:nvPr>
        </p:nvSpPr>
        <p:spPr>
          <a:xfrm>
            <a:off x="6413771" y="2017343"/>
            <a:ext cx="4645152" cy="3756136"/>
          </a:xfrm>
        </p:spPr>
        <p:txBody>
          <a:bodyPr>
            <a:normAutofit fontScale="77500" lnSpcReduction="20000"/>
          </a:bodyPr>
          <a:lstStyle/>
          <a:p>
            <a:r>
              <a:rPr lang="en-CA" dirty="0"/>
              <a:t>Acclamation and Gospel</a:t>
            </a:r>
          </a:p>
          <a:p>
            <a:r>
              <a:rPr lang="en-CA" dirty="0"/>
              <a:t>Homily / Reflection / Silence</a:t>
            </a:r>
          </a:p>
          <a:p>
            <a:r>
              <a:rPr lang="en-CA" dirty="0"/>
              <a:t>Creed and Prayer of the Faithful</a:t>
            </a:r>
          </a:p>
          <a:p>
            <a:r>
              <a:rPr lang="en-CA" dirty="0"/>
              <a:t>Collection and Hymn or Music</a:t>
            </a:r>
          </a:p>
          <a:p>
            <a:r>
              <a:rPr lang="en-CA" dirty="0"/>
              <a:t>Lord’s Prayer and Deliver Us</a:t>
            </a:r>
          </a:p>
          <a:p>
            <a:r>
              <a:rPr lang="en-CA" b="1" dirty="0">
                <a:solidFill>
                  <a:srgbClr val="7030A0"/>
                </a:solidFill>
              </a:rPr>
              <a:t>Prayer for Spiritual Communion</a:t>
            </a:r>
          </a:p>
          <a:p>
            <a:r>
              <a:rPr lang="en-US" dirty="0">
                <a:solidFill>
                  <a:srgbClr val="FF0000"/>
                </a:solidFill>
              </a:rPr>
              <a:t>CONCLUDING RITE</a:t>
            </a:r>
            <a:endParaRPr lang="en-CA" dirty="0">
              <a:solidFill>
                <a:srgbClr val="FF0000"/>
              </a:solidFill>
            </a:endParaRPr>
          </a:p>
          <a:p>
            <a:r>
              <a:rPr lang="en-CA" dirty="0"/>
              <a:t>Blessing and Dismissal </a:t>
            </a:r>
          </a:p>
          <a:p>
            <a:r>
              <a:rPr lang="en-CA" dirty="0"/>
              <a:t>Hymn and Procession</a:t>
            </a:r>
          </a:p>
        </p:txBody>
      </p:sp>
    </p:spTree>
    <p:extLst>
      <p:ext uri="{BB962C8B-B14F-4D97-AF65-F5344CB8AC3E}">
        <p14:creationId xmlns:p14="http://schemas.microsoft.com/office/powerpoint/2010/main" val="3332046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No. 4 – Greeting and Blessing</a:t>
            </a:r>
          </a:p>
        </p:txBody>
      </p:sp>
      <p:sp>
        <p:nvSpPr>
          <p:cNvPr id="3" name="Content Placeholder 2"/>
          <p:cNvSpPr>
            <a:spLocks noGrp="1"/>
          </p:cNvSpPr>
          <p:nvPr>
            <p:ph idx="1"/>
          </p:nvPr>
        </p:nvSpPr>
        <p:spPr/>
        <p:txBody>
          <a:bodyPr>
            <a:normAutofit lnSpcReduction="10000"/>
          </a:bodyPr>
          <a:lstStyle/>
          <a:p>
            <a:r>
              <a:rPr lang="en-CA" dirty="0"/>
              <a:t>No. 39 of the </a:t>
            </a:r>
            <a:r>
              <a:rPr lang="en-CA" i="1" dirty="0"/>
              <a:t>Directory for Sunday Celebrations in the Absence of a Priest</a:t>
            </a:r>
            <a:r>
              <a:rPr lang="en-CA" dirty="0"/>
              <a:t>, Congregation for Divine Worship and the Sacraments, 30 June, 1988, and </a:t>
            </a:r>
            <a:r>
              <a:rPr lang="en-CA" i="1" dirty="0"/>
              <a:t>Holy Communion and the Worship of the Eucharist Outside Mass, </a:t>
            </a:r>
            <a:r>
              <a:rPr lang="en-CA" dirty="0"/>
              <a:t>by the same Congregation, June 21, 1973, </a:t>
            </a:r>
          </a:p>
          <a:p>
            <a:r>
              <a:rPr lang="en-CA" dirty="0"/>
              <a:t>Liturgical greeting and the response of the people and the blessing used by lay ministers is to be different from the form used by ordained ministers. </a:t>
            </a:r>
          </a:p>
          <a:p>
            <a:r>
              <a:rPr lang="en-CA" dirty="0"/>
              <a:t>The adapted Greeting leads to the exchange of a sign of peace. </a:t>
            </a:r>
          </a:p>
          <a:p>
            <a:r>
              <a:rPr lang="en-CA" dirty="0"/>
              <a:t>The form of blessing used by lay people has also been adapted. </a:t>
            </a:r>
          </a:p>
          <a:p>
            <a:r>
              <a:rPr lang="en-CA" dirty="0"/>
              <a:t>Texts to be used exclusively by ordained Deacons are included in text boxes.</a:t>
            </a:r>
          </a:p>
          <a:p>
            <a:endParaRPr lang="en-CA" dirty="0"/>
          </a:p>
        </p:txBody>
      </p:sp>
    </p:spTree>
    <p:extLst>
      <p:ext uri="{BB962C8B-B14F-4D97-AF65-F5344CB8AC3E}">
        <p14:creationId xmlns:p14="http://schemas.microsoft.com/office/powerpoint/2010/main" val="269279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No. 5 - Communion</a:t>
            </a:r>
          </a:p>
        </p:txBody>
      </p:sp>
      <p:sp>
        <p:nvSpPr>
          <p:cNvPr id="3" name="Content Placeholder 2"/>
          <p:cNvSpPr>
            <a:spLocks noGrp="1"/>
          </p:cNvSpPr>
          <p:nvPr>
            <p:ph idx="1"/>
          </p:nvPr>
        </p:nvSpPr>
        <p:spPr/>
        <p:txBody>
          <a:bodyPr/>
          <a:lstStyle/>
          <a:p>
            <a:r>
              <a:rPr lang="en-CA" dirty="0"/>
              <a:t>Holy Communion during this service is not foreseen for several reasons:</a:t>
            </a:r>
          </a:p>
          <a:p>
            <a:r>
              <a:rPr lang="en-CA" dirty="0"/>
              <a:t>There may not be a Tabernacle in the Church; </a:t>
            </a:r>
          </a:p>
          <a:p>
            <a:r>
              <a:rPr lang="en-CA" dirty="0"/>
              <a:t>May not be sufficient consecrated Hosts reserved in the Tabernacle;</a:t>
            </a:r>
          </a:p>
          <a:p>
            <a:r>
              <a:rPr lang="en-CA" dirty="0"/>
              <a:t>Avoid any confusion between Liturgy of the Word and the Eucharist or Holy Communion outside of Mass. </a:t>
            </a:r>
          </a:p>
          <a:p>
            <a:endParaRPr lang="en-CA" dirty="0"/>
          </a:p>
        </p:txBody>
      </p:sp>
    </p:spTree>
    <p:extLst>
      <p:ext uri="{BB962C8B-B14F-4D97-AF65-F5344CB8AC3E}">
        <p14:creationId xmlns:p14="http://schemas.microsoft.com/office/powerpoint/2010/main" val="2806982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No. 6 – Leader and vesture</a:t>
            </a:r>
          </a:p>
        </p:txBody>
      </p:sp>
      <p:sp>
        <p:nvSpPr>
          <p:cNvPr id="3" name="Content Placeholder 2"/>
          <p:cNvSpPr>
            <a:spLocks noGrp="1"/>
          </p:cNvSpPr>
          <p:nvPr>
            <p:ph idx="1"/>
          </p:nvPr>
        </p:nvSpPr>
        <p:spPr/>
        <p:txBody>
          <a:bodyPr/>
          <a:lstStyle/>
          <a:p>
            <a:r>
              <a:rPr lang="en-CA" dirty="0"/>
              <a:t>Only one person leads the prayer of the assembly at any one celebration. </a:t>
            </a:r>
          </a:p>
          <a:p>
            <a:r>
              <a:rPr lang="en-CA" dirty="0"/>
              <a:t>In so far as it is possible, lay persons are to wear an </a:t>
            </a:r>
            <a:r>
              <a:rPr lang="en-CA" dirty="0" err="1"/>
              <a:t>alb</a:t>
            </a:r>
            <a:r>
              <a:rPr lang="en-CA" dirty="0"/>
              <a:t> as a sign of their baptismal ministry</a:t>
            </a:r>
          </a:p>
          <a:p>
            <a:r>
              <a:rPr lang="en-CA" dirty="0"/>
              <a:t>Deacons wear the vestments proper to their ministry -- an </a:t>
            </a:r>
            <a:r>
              <a:rPr lang="en-CA" dirty="0" err="1"/>
              <a:t>alb</a:t>
            </a:r>
            <a:r>
              <a:rPr lang="en-CA" dirty="0"/>
              <a:t> and stole and, if available, a dalmatic.</a:t>
            </a:r>
          </a:p>
          <a:p>
            <a:endParaRPr lang="en-CA" dirty="0"/>
          </a:p>
        </p:txBody>
      </p:sp>
      <p:sp>
        <p:nvSpPr>
          <p:cNvPr id="4" name="Rectangle 3"/>
          <p:cNvSpPr/>
          <p:nvPr/>
        </p:nvSpPr>
        <p:spPr>
          <a:xfrm>
            <a:off x="3048000" y="2690336"/>
            <a:ext cx="6096000" cy="369332"/>
          </a:xfrm>
          <a:prstGeom prst="rect">
            <a:avLst/>
          </a:prstGeom>
        </p:spPr>
        <p:txBody>
          <a:bodyPr>
            <a:spAutoFit/>
          </a:bodyPr>
          <a:lstStyle/>
          <a:p>
            <a:endParaRPr lang="en-CA" dirty="0"/>
          </a:p>
        </p:txBody>
      </p:sp>
    </p:spTree>
    <p:extLst>
      <p:ext uri="{BB962C8B-B14F-4D97-AF65-F5344CB8AC3E}">
        <p14:creationId xmlns:p14="http://schemas.microsoft.com/office/powerpoint/2010/main" val="1212750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No. 7 – Place in the sanctuary</a:t>
            </a:r>
          </a:p>
        </p:txBody>
      </p:sp>
      <p:sp>
        <p:nvSpPr>
          <p:cNvPr id="3" name="Content Placeholder 2"/>
          <p:cNvSpPr>
            <a:spLocks noGrp="1"/>
          </p:cNvSpPr>
          <p:nvPr>
            <p:ph idx="1"/>
          </p:nvPr>
        </p:nvSpPr>
        <p:spPr/>
        <p:txBody>
          <a:bodyPr>
            <a:normAutofit/>
          </a:bodyPr>
          <a:lstStyle/>
          <a:p>
            <a:r>
              <a:rPr lang="en-CA" dirty="0"/>
              <a:t> A Deacon and a Leader of Prayer do not use the presidential chair</a:t>
            </a:r>
          </a:p>
          <a:p>
            <a:r>
              <a:rPr lang="en-CA" dirty="0"/>
              <a:t>A chair may be placed to the right of the Priest’s chair or in the sanctuary, </a:t>
            </a:r>
          </a:p>
          <a:p>
            <a:r>
              <a:rPr lang="en-CA" dirty="0"/>
              <a:t>Leader should be seen by all when addressing the assembly, </a:t>
            </a:r>
          </a:p>
          <a:p>
            <a:pPr lvl="1"/>
            <a:r>
              <a:rPr lang="en-CA" dirty="0"/>
              <a:t>inviting them to pray, </a:t>
            </a:r>
          </a:p>
          <a:p>
            <a:pPr lvl="1"/>
            <a:r>
              <a:rPr lang="en-CA" dirty="0"/>
              <a:t>listening to the Word of God </a:t>
            </a:r>
          </a:p>
          <a:p>
            <a:pPr lvl="1"/>
            <a:r>
              <a:rPr lang="en-CA" dirty="0"/>
              <a:t>and joining the praises of God. </a:t>
            </a:r>
          </a:p>
          <a:p>
            <a:r>
              <a:rPr lang="en-CA" dirty="0"/>
              <a:t>The Leader is always a member of the assembly. </a:t>
            </a:r>
          </a:p>
          <a:p>
            <a:endParaRPr lang="en-CA" dirty="0"/>
          </a:p>
        </p:txBody>
      </p:sp>
    </p:spTree>
    <p:extLst>
      <p:ext uri="{BB962C8B-B14F-4D97-AF65-F5344CB8AC3E}">
        <p14:creationId xmlns:p14="http://schemas.microsoft.com/office/powerpoint/2010/main" val="4900311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NO. 8 – Leading from the chair</a:t>
            </a:r>
          </a:p>
        </p:txBody>
      </p:sp>
      <p:sp>
        <p:nvSpPr>
          <p:cNvPr id="3" name="Content Placeholder 2"/>
          <p:cNvSpPr>
            <a:spLocks noGrp="1"/>
          </p:cNvSpPr>
          <p:nvPr>
            <p:ph idx="1"/>
          </p:nvPr>
        </p:nvSpPr>
        <p:spPr/>
        <p:txBody>
          <a:bodyPr/>
          <a:lstStyle/>
          <a:p>
            <a:r>
              <a:rPr lang="en-CA" dirty="0"/>
              <a:t>During the Liturgy of the Word, the altar is not to be used, especially as a book stand for the Ritual. </a:t>
            </a:r>
          </a:p>
          <a:p>
            <a:r>
              <a:rPr lang="en-CA" dirty="0"/>
              <a:t>A small lectern may be placed in the sanctuary or near the leader’s chair or a server may hold the Ritual for the Leader. </a:t>
            </a:r>
          </a:p>
          <a:p>
            <a:r>
              <a:rPr lang="en-CA" dirty="0"/>
              <a:t>The altar is only used when the Communion Rite is celebrated.</a:t>
            </a:r>
          </a:p>
          <a:p>
            <a:endParaRPr lang="en-CA" dirty="0"/>
          </a:p>
        </p:txBody>
      </p:sp>
    </p:spTree>
    <p:extLst>
      <p:ext uri="{BB962C8B-B14F-4D97-AF65-F5344CB8AC3E}">
        <p14:creationId xmlns:p14="http://schemas.microsoft.com/office/powerpoint/2010/main" val="20325370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No. 9 - reflection</a:t>
            </a:r>
          </a:p>
        </p:txBody>
      </p:sp>
      <p:sp>
        <p:nvSpPr>
          <p:cNvPr id="3" name="Content Placeholder 2"/>
          <p:cNvSpPr>
            <a:spLocks noGrp="1"/>
          </p:cNvSpPr>
          <p:nvPr>
            <p:ph idx="1"/>
          </p:nvPr>
        </p:nvSpPr>
        <p:spPr/>
        <p:txBody>
          <a:bodyPr>
            <a:normAutofit/>
          </a:bodyPr>
          <a:lstStyle/>
          <a:p>
            <a:r>
              <a:rPr lang="en-CA" dirty="0"/>
              <a:t>A Deacon preaches the Homily, otherwise a reflection on the Readings or silence. </a:t>
            </a:r>
          </a:p>
          <a:p>
            <a:r>
              <a:rPr lang="en-CA" dirty="0"/>
              <a:t>The Leader of Prayer may read the Homily prepared by the Pastor or read a reflection or observe  a time of silence.</a:t>
            </a:r>
          </a:p>
          <a:p>
            <a:pPr lvl="1"/>
            <a:r>
              <a:rPr lang="en-CA" dirty="0"/>
              <a:t>A commentary for the Sunday may be read from </a:t>
            </a:r>
            <a:r>
              <a:rPr lang="en-CA" i="1" dirty="0"/>
              <a:t>Living with Christ</a:t>
            </a:r>
            <a:r>
              <a:rPr lang="en-CA" dirty="0"/>
              <a:t> or </a:t>
            </a:r>
            <a:r>
              <a:rPr lang="en-CA" i="1" dirty="0"/>
              <a:t>The Word among Us</a:t>
            </a:r>
          </a:p>
          <a:p>
            <a:pPr lvl="1"/>
            <a:r>
              <a:rPr lang="en-CA" dirty="0"/>
              <a:t>Otherwise a time of silent reflection is observed. </a:t>
            </a:r>
          </a:p>
          <a:p>
            <a:r>
              <a:rPr lang="en-CA" dirty="0"/>
              <a:t>A Deacon always has the faculty to preach in the Archdiocese. </a:t>
            </a:r>
          </a:p>
        </p:txBody>
      </p:sp>
    </p:spTree>
    <p:extLst>
      <p:ext uri="{BB962C8B-B14F-4D97-AF65-F5344CB8AC3E}">
        <p14:creationId xmlns:p14="http://schemas.microsoft.com/office/powerpoint/2010/main" val="16828576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No. 10 – Ritual for Sunday Celebration of the Word and Hours</a:t>
            </a:r>
          </a:p>
        </p:txBody>
      </p:sp>
      <p:sp>
        <p:nvSpPr>
          <p:cNvPr id="3" name="Content Placeholder 2"/>
          <p:cNvSpPr>
            <a:spLocks noGrp="1"/>
          </p:cNvSpPr>
          <p:nvPr>
            <p:ph idx="1"/>
          </p:nvPr>
        </p:nvSpPr>
        <p:spPr>
          <a:xfrm>
            <a:off x="1451580" y="2015732"/>
            <a:ext cx="6342086" cy="3450613"/>
          </a:xfrm>
        </p:spPr>
        <p:txBody>
          <a:bodyPr/>
          <a:lstStyle/>
          <a:p>
            <a:r>
              <a:rPr lang="en-CA" dirty="0"/>
              <a:t>When a priest will not be available on a regular basis,                                                   the Archbishop will authorized the use of                                                                 </a:t>
            </a:r>
            <a:r>
              <a:rPr lang="en-CA" i="1" dirty="0"/>
              <a:t>Sunday Celebrations of the Word and Hours</a:t>
            </a:r>
            <a:r>
              <a:rPr lang="en-CA" dirty="0"/>
              <a:t> in that parish.</a:t>
            </a:r>
          </a:p>
          <a:p>
            <a:r>
              <a:rPr lang="en-CA" dirty="0"/>
              <a:t>This Ritual presumes preparation and education              of the parish community</a:t>
            </a:r>
          </a:p>
          <a:p>
            <a:r>
              <a:rPr lang="en-US" dirty="0"/>
              <a:t>S</a:t>
            </a:r>
            <a:r>
              <a:rPr lang="en-CA" dirty="0"/>
              <a:t>lightly different format to the Liturgy of the Word</a:t>
            </a:r>
          </a:p>
          <a:p>
            <a:endParaRPr lang="en-CA" dirty="0"/>
          </a:p>
        </p:txBody>
      </p:sp>
      <p:pic>
        <p:nvPicPr>
          <p:cNvPr id="4" name="Picture 3"/>
          <p:cNvPicPr>
            <a:picLocks noChangeAspect="1"/>
          </p:cNvPicPr>
          <p:nvPr/>
        </p:nvPicPr>
        <p:blipFill>
          <a:blip r:embed="rId2"/>
          <a:stretch>
            <a:fillRect/>
          </a:stretch>
        </p:blipFill>
        <p:spPr>
          <a:xfrm>
            <a:off x="8619120" y="2015732"/>
            <a:ext cx="2616200" cy="3657600"/>
          </a:xfrm>
          <a:prstGeom prst="rect">
            <a:avLst/>
          </a:prstGeom>
        </p:spPr>
      </p:pic>
    </p:spTree>
    <p:extLst>
      <p:ext uri="{BB962C8B-B14F-4D97-AF65-F5344CB8AC3E}">
        <p14:creationId xmlns:p14="http://schemas.microsoft.com/office/powerpoint/2010/main" val="3593407257"/>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69</TotalTime>
  <Words>879</Words>
  <Application>Microsoft Office PowerPoint</Application>
  <PresentationFormat>Widescreen</PresentationFormat>
  <Paragraphs>74</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Gill Sans MT</vt:lpstr>
      <vt:lpstr>Gallery</vt:lpstr>
      <vt:lpstr>Pastoral Notes</vt:lpstr>
      <vt:lpstr>No. 1 – Emergency situation </vt:lpstr>
      <vt:lpstr>No 2. – deacons and lay leaders of prayer </vt:lpstr>
      <vt:lpstr>No. 3 - Format</vt:lpstr>
      <vt:lpstr>No. 3 - Two Additional Elements</vt:lpstr>
      <vt:lpstr>No. 3 – format – Liturgy of the word</vt:lpstr>
      <vt:lpstr>No. 4 – Greeting and Blessing</vt:lpstr>
      <vt:lpstr>No. 5 - Communion</vt:lpstr>
      <vt:lpstr>No. 6 – Leader and vesture</vt:lpstr>
      <vt:lpstr>No. 7 – Place in the sanctuary</vt:lpstr>
      <vt:lpstr>NO. 8 – Leading from the chair</vt:lpstr>
      <vt:lpstr>No. 9 - reflection</vt:lpstr>
      <vt:lpstr>No. 10 – Ritual for Sunday Celebration of the Word and Hours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Pastoral Notes</dc:title>
  <dc:creator>John Hibbard</dc:creator>
  <cp:lastModifiedBy>Chancery</cp:lastModifiedBy>
  <cp:revision>23</cp:revision>
  <dcterms:created xsi:type="dcterms:W3CDTF">2017-02-11T16:55:58Z</dcterms:created>
  <dcterms:modified xsi:type="dcterms:W3CDTF">2019-08-21T19:05:14Z</dcterms:modified>
</cp:coreProperties>
</file>